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20.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13.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21.xml" ContentType="application/vnd.openxmlformats-officedocument.presentationml.slide+xml"/>
  <Override PartName="/ppt/slides/slide12.xml" ContentType="application/vnd.openxmlformats-officedocument.presentationml.slide+xml"/>
  <Override PartName="/ppt/slides/slide16.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15.xml" ContentType="application/vnd.openxmlformats-officedocument.presentationml.slide+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1.xml" ContentType="application/vnd.openxmlformats-officedocument.presentationml.slideMaster+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25.xml" ContentType="application/vnd.openxmlformats-officedocument.presentationml.slideLayout+xml"/>
  <Override PartName="/ppt/slideLayouts/slideLayout20.xml" ContentType="application/vnd.openxmlformats-officedocument.presentationml.slideLayout+xml"/>
  <Override PartName="/ppt/notesSlides/notesSlide12.xml" ContentType="application/vnd.openxmlformats-officedocument.presentationml.notesSlide+xml"/>
  <Override PartName="/ppt/notesSlides/notesSlide16.xml" ContentType="application/vnd.openxmlformats-officedocument.presentationml.notesSlide+xml"/>
  <Override PartName="/ppt/notesSlides/notesSlide7.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676" r:id="rId3"/>
  </p:sldMasterIdLst>
  <p:notesMasterIdLst>
    <p:notesMasterId r:id="rId26"/>
  </p:notesMasterIdLst>
  <p:handoutMasterIdLst>
    <p:handoutMasterId r:id="rId27"/>
  </p:handoutMasterIdLst>
  <p:sldIdLst>
    <p:sldId id="256" r:id="rId4"/>
    <p:sldId id="257" r:id="rId5"/>
    <p:sldId id="258" r:id="rId6"/>
    <p:sldId id="261" r:id="rId7"/>
    <p:sldId id="263" r:id="rId8"/>
    <p:sldId id="262" r:id="rId9"/>
    <p:sldId id="260"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customXml" Target="../customXml/item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customXml" Target="../customXml/item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customXml" Target="../customXml/item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handoutMaster" Target="handoutMasters/handoutMaster1.xml"/><Relationship Id="rId30" Type="http://schemas.openxmlformats.org/officeDocument/2006/relationships/theme" Target="theme/theme1.xml"/><Relationship Id="rId8"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238DB06-51CB-43B1-8E1C-E827C5AF6AED}" type="datetimeFigureOut">
              <a:rPr lang="en-NZ" smtClean="0"/>
              <a:t>1/07/2016</a:t>
            </a:fld>
            <a:endParaRPr lang="en-NZ"/>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E57E332-1A31-44C2-8698-D27669A3BB18}" type="slidenum">
              <a:rPr lang="en-NZ" smtClean="0"/>
              <a:t>‹#›</a:t>
            </a:fld>
            <a:endParaRPr lang="en-NZ"/>
          </a:p>
        </p:txBody>
      </p:sp>
    </p:spTree>
    <p:extLst>
      <p:ext uri="{BB962C8B-B14F-4D97-AF65-F5344CB8AC3E}">
        <p14:creationId xmlns:p14="http://schemas.microsoft.com/office/powerpoint/2010/main" val="30846331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NZ"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C1672B-6E88-47DC-9097-6C5831FD5C50}" type="datetimeFigureOut">
              <a:rPr lang="en-NZ" smtClean="0"/>
              <a:pPr/>
              <a:t>1/07/2016</a:t>
            </a:fld>
            <a:endParaRPr lang="en-NZ"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NZ"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NZ"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CB0115A-94D9-4AA0-982D-7D43B5217FF3}" type="slidenum">
              <a:rPr lang="en-NZ" smtClean="0"/>
              <a:pPr/>
              <a:t>‹#›</a:t>
            </a:fld>
            <a:endParaRPr lang="en-NZ" dirty="0"/>
          </a:p>
        </p:txBody>
      </p:sp>
    </p:spTree>
    <p:extLst>
      <p:ext uri="{BB962C8B-B14F-4D97-AF65-F5344CB8AC3E}">
        <p14:creationId xmlns:p14="http://schemas.microsoft.com/office/powerpoint/2010/main" val="3489220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With high number jurisdictions – and self represented</a:t>
            </a:r>
            <a:r>
              <a:rPr lang="en-US" baseline="0" dirty="0"/>
              <a:t> parties  - and relatively short hearings – always going to be some unhappy or dissatisfied users of the system</a:t>
            </a:r>
            <a:endParaRPr lang="en-NZ" dirty="0"/>
          </a:p>
        </p:txBody>
      </p:sp>
      <p:sp>
        <p:nvSpPr>
          <p:cNvPr id="4" name="Slide Number Placeholder 3"/>
          <p:cNvSpPr>
            <a:spLocks noGrp="1"/>
          </p:cNvSpPr>
          <p:nvPr>
            <p:ph type="sldNum" sz="quarter" idx="10"/>
          </p:nvPr>
        </p:nvSpPr>
        <p:spPr/>
        <p:txBody>
          <a:bodyPr/>
          <a:lstStyle/>
          <a:p>
            <a:fld id="{8CB0115A-94D9-4AA0-982D-7D43B5217FF3}" type="slidenum">
              <a:rPr lang="en-NZ" smtClean="0"/>
              <a:pPr/>
              <a:t>2</a:t>
            </a:fld>
            <a:endParaRPr lang="en-NZ" dirty="0"/>
          </a:p>
        </p:txBody>
      </p:sp>
    </p:spTree>
    <p:extLst>
      <p:ext uri="{BB962C8B-B14F-4D97-AF65-F5344CB8AC3E}">
        <p14:creationId xmlns:p14="http://schemas.microsoft.com/office/powerpoint/2010/main" val="2308504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Generally only statutory powers, only one response noted that they had had this issue</a:t>
            </a:r>
            <a:endParaRPr lang="en-NZ" dirty="0"/>
          </a:p>
        </p:txBody>
      </p:sp>
      <p:sp>
        <p:nvSpPr>
          <p:cNvPr id="4" name="Slide Number Placeholder 3"/>
          <p:cNvSpPr>
            <a:spLocks noGrp="1"/>
          </p:cNvSpPr>
          <p:nvPr>
            <p:ph type="sldNum" sz="quarter" idx="10"/>
          </p:nvPr>
        </p:nvSpPr>
        <p:spPr/>
        <p:txBody>
          <a:bodyPr/>
          <a:lstStyle/>
          <a:p>
            <a:fld id="{8CB0115A-94D9-4AA0-982D-7D43B5217FF3}" type="slidenum">
              <a:rPr lang="en-NZ" smtClean="0"/>
              <a:pPr/>
              <a:t>11</a:t>
            </a:fld>
            <a:endParaRPr lang="en-NZ" dirty="0"/>
          </a:p>
        </p:txBody>
      </p:sp>
    </p:spTree>
    <p:extLst>
      <p:ext uri="{BB962C8B-B14F-4D97-AF65-F5344CB8AC3E}">
        <p14:creationId xmlns:p14="http://schemas.microsoft.com/office/powerpoint/2010/main" val="14942524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For most</a:t>
            </a:r>
            <a:r>
              <a:rPr lang="en-US" baseline="0" dirty="0"/>
              <a:t> responses this was not applicable. For those who did include Judges, there was no difference.</a:t>
            </a:r>
            <a:endParaRPr lang="en-NZ" dirty="0"/>
          </a:p>
        </p:txBody>
      </p:sp>
      <p:sp>
        <p:nvSpPr>
          <p:cNvPr id="4" name="Slide Number Placeholder 3"/>
          <p:cNvSpPr>
            <a:spLocks noGrp="1"/>
          </p:cNvSpPr>
          <p:nvPr>
            <p:ph type="sldNum" sz="quarter" idx="10"/>
          </p:nvPr>
        </p:nvSpPr>
        <p:spPr/>
        <p:txBody>
          <a:bodyPr/>
          <a:lstStyle/>
          <a:p>
            <a:fld id="{8CB0115A-94D9-4AA0-982D-7D43B5217FF3}" type="slidenum">
              <a:rPr lang="en-NZ" smtClean="0"/>
              <a:pPr/>
              <a:t>13</a:t>
            </a:fld>
            <a:endParaRPr lang="en-NZ" dirty="0"/>
          </a:p>
        </p:txBody>
      </p:sp>
    </p:spTree>
    <p:extLst>
      <p:ext uri="{BB962C8B-B14F-4D97-AF65-F5344CB8AC3E}">
        <p14:creationId xmlns:p14="http://schemas.microsoft.com/office/powerpoint/2010/main" val="24377171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Compare the process for Judges – most have a judicial complaints process,</a:t>
            </a:r>
            <a:r>
              <a:rPr lang="en-US" baseline="0" dirty="0"/>
              <a:t>  issues for high number tribunals, ease of sending an email, time taken for Head of Bench</a:t>
            </a:r>
            <a:endParaRPr lang="en-NZ" dirty="0"/>
          </a:p>
        </p:txBody>
      </p:sp>
      <p:sp>
        <p:nvSpPr>
          <p:cNvPr id="4" name="Slide Number Placeholder 3"/>
          <p:cNvSpPr>
            <a:spLocks noGrp="1"/>
          </p:cNvSpPr>
          <p:nvPr>
            <p:ph type="sldNum" sz="quarter" idx="10"/>
          </p:nvPr>
        </p:nvSpPr>
        <p:spPr/>
        <p:txBody>
          <a:bodyPr/>
          <a:lstStyle/>
          <a:p>
            <a:fld id="{8CB0115A-94D9-4AA0-982D-7D43B5217FF3}" type="slidenum">
              <a:rPr lang="en-NZ" smtClean="0"/>
              <a:pPr/>
              <a:t>15</a:t>
            </a:fld>
            <a:endParaRPr lang="en-NZ" dirty="0"/>
          </a:p>
        </p:txBody>
      </p:sp>
    </p:spTree>
    <p:extLst>
      <p:ext uri="{BB962C8B-B14F-4D97-AF65-F5344CB8AC3E}">
        <p14:creationId xmlns:p14="http://schemas.microsoft.com/office/powerpoint/2010/main" val="39015195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Variation of format from stat decs to oral complaints,</a:t>
            </a:r>
            <a:r>
              <a:rPr lang="en-US" baseline="0" dirty="0"/>
              <a:t> for those who have had a published process – is there a floodgates effect?</a:t>
            </a:r>
            <a:endParaRPr lang="en-NZ" dirty="0"/>
          </a:p>
        </p:txBody>
      </p:sp>
      <p:sp>
        <p:nvSpPr>
          <p:cNvPr id="4" name="Slide Number Placeholder 3"/>
          <p:cNvSpPr>
            <a:spLocks noGrp="1"/>
          </p:cNvSpPr>
          <p:nvPr>
            <p:ph type="sldNum" sz="quarter" idx="10"/>
          </p:nvPr>
        </p:nvSpPr>
        <p:spPr/>
        <p:txBody>
          <a:bodyPr/>
          <a:lstStyle/>
          <a:p>
            <a:fld id="{8CB0115A-94D9-4AA0-982D-7D43B5217FF3}" type="slidenum">
              <a:rPr lang="en-NZ" smtClean="0"/>
              <a:pPr/>
              <a:t>16</a:t>
            </a:fld>
            <a:endParaRPr lang="en-NZ" dirty="0"/>
          </a:p>
        </p:txBody>
      </p:sp>
    </p:spTree>
    <p:extLst>
      <p:ext uri="{BB962C8B-B14F-4D97-AF65-F5344CB8AC3E}">
        <p14:creationId xmlns:p14="http://schemas.microsoft.com/office/powerpoint/2010/main" val="22326205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UK Judicial Conduct Office – publishes summaries</a:t>
            </a:r>
            <a:r>
              <a:rPr lang="en-US" baseline="0" dirty="0"/>
              <a:t> – eg issued with a formal warning, considers this to be serious misconduct and would have removed him form office of had not resigned (Judge failing to report bankruptcy), removal from fee paid office for failing to deliver judgments on time, </a:t>
            </a:r>
            <a:endParaRPr lang="en-NZ" dirty="0"/>
          </a:p>
        </p:txBody>
      </p:sp>
      <p:sp>
        <p:nvSpPr>
          <p:cNvPr id="4" name="Slide Number Placeholder 3"/>
          <p:cNvSpPr>
            <a:spLocks noGrp="1"/>
          </p:cNvSpPr>
          <p:nvPr>
            <p:ph type="sldNum" sz="quarter" idx="10"/>
          </p:nvPr>
        </p:nvSpPr>
        <p:spPr/>
        <p:txBody>
          <a:bodyPr/>
          <a:lstStyle/>
          <a:p>
            <a:fld id="{8CB0115A-94D9-4AA0-982D-7D43B5217FF3}" type="slidenum">
              <a:rPr lang="en-NZ" smtClean="0"/>
              <a:pPr/>
              <a:t>17</a:t>
            </a:fld>
            <a:endParaRPr lang="en-NZ" dirty="0"/>
          </a:p>
        </p:txBody>
      </p:sp>
    </p:spTree>
    <p:extLst>
      <p:ext uri="{BB962C8B-B14F-4D97-AF65-F5344CB8AC3E}">
        <p14:creationId xmlns:p14="http://schemas.microsoft.com/office/powerpoint/2010/main" val="5792665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Have lots of time on their hands</a:t>
            </a:r>
            <a:endParaRPr lang="en-NZ" dirty="0"/>
          </a:p>
        </p:txBody>
      </p:sp>
      <p:sp>
        <p:nvSpPr>
          <p:cNvPr id="4" name="Slide Number Placeholder 3"/>
          <p:cNvSpPr>
            <a:spLocks noGrp="1"/>
          </p:cNvSpPr>
          <p:nvPr>
            <p:ph type="sldNum" sz="quarter" idx="10"/>
          </p:nvPr>
        </p:nvSpPr>
        <p:spPr/>
        <p:txBody>
          <a:bodyPr/>
          <a:lstStyle/>
          <a:p>
            <a:fld id="{8CB0115A-94D9-4AA0-982D-7D43B5217FF3}" type="slidenum">
              <a:rPr lang="en-NZ" smtClean="0"/>
              <a:pPr/>
              <a:t>19</a:t>
            </a:fld>
            <a:endParaRPr lang="en-NZ" dirty="0"/>
          </a:p>
        </p:txBody>
      </p:sp>
    </p:spTree>
    <p:extLst>
      <p:ext uri="{BB962C8B-B14F-4D97-AF65-F5344CB8AC3E}">
        <p14:creationId xmlns:p14="http://schemas.microsoft.com/office/powerpoint/2010/main" val="36951148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Eg if a judge will usually be a process for this – otherwise panel of other heads, chief judge, retired judge</a:t>
            </a:r>
            <a:endParaRPr lang="en-NZ" dirty="0"/>
          </a:p>
        </p:txBody>
      </p:sp>
      <p:sp>
        <p:nvSpPr>
          <p:cNvPr id="4" name="Slide Number Placeholder 3"/>
          <p:cNvSpPr>
            <a:spLocks noGrp="1"/>
          </p:cNvSpPr>
          <p:nvPr>
            <p:ph type="sldNum" sz="quarter" idx="10"/>
          </p:nvPr>
        </p:nvSpPr>
        <p:spPr/>
        <p:txBody>
          <a:bodyPr/>
          <a:lstStyle/>
          <a:p>
            <a:fld id="{8CB0115A-94D9-4AA0-982D-7D43B5217FF3}" type="slidenum">
              <a:rPr lang="en-NZ" smtClean="0"/>
              <a:pPr/>
              <a:t>21</a:t>
            </a:fld>
            <a:endParaRPr lang="en-NZ" dirty="0"/>
          </a:p>
        </p:txBody>
      </p:sp>
    </p:spTree>
    <p:extLst>
      <p:ext uri="{BB962C8B-B14F-4D97-AF65-F5344CB8AC3E}">
        <p14:creationId xmlns:p14="http://schemas.microsoft.com/office/powerpoint/2010/main" val="2650640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Expect that I can drag an errant referee into my office and strip them of their warrant – because they don’t like the decision and on their say so that it was wrong!</a:t>
            </a:r>
            <a:endParaRPr lang="en-NZ" dirty="0"/>
          </a:p>
        </p:txBody>
      </p:sp>
      <p:sp>
        <p:nvSpPr>
          <p:cNvPr id="4" name="Slide Number Placeholder 3"/>
          <p:cNvSpPr>
            <a:spLocks noGrp="1"/>
          </p:cNvSpPr>
          <p:nvPr>
            <p:ph type="sldNum" sz="quarter" idx="10"/>
          </p:nvPr>
        </p:nvSpPr>
        <p:spPr/>
        <p:txBody>
          <a:bodyPr/>
          <a:lstStyle/>
          <a:p>
            <a:fld id="{8CB0115A-94D9-4AA0-982D-7D43B5217FF3}" type="slidenum">
              <a:rPr lang="en-NZ" smtClean="0"/>
              <a:pPr/>
              <a:t>3</a:t>
            </a:fld>
            <a:endParaRPr lang="en-NZ" dirty="0"/>
          </a:p>
        </p:txBody>
      </p:sp>
    </p:spTree>
    <p:extLst>
      <p:ext uri="{BB962C8B-B14F-4D97-AF65-F5344CB8AC3E}">
        <p14:creationId xmlns:p14="http://schemas.microsoft.com/office/powerpoint/2010/main" val="3172739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NZ" dirty="0"/>
          </a:p>
        </p:txBody>
      </p:sp>
      <p:sp>
        <p:nvSpPr>
          <p:cNvPr id="4" name="Slide Number Placeholder 3"/>
          <p:cNvSpPr>
            <a:spLocks noGrp="1"/>
          </p:cNvSpPr>
          <p:nvPr>
            <p:ph type="sldNum" sz="quarter" idx="10"/>
          </p:nvPr>
        </p:nvSpPr>
        <p:spPr/>
        <p:txBody>
          <a:bodyPr/>
          <a:lstStyle/>
          <a:p>
            <a:fld id="{8CB0115A-94D9-4AA0-982D-7D43B5217FF3}" type="slidenum">
              <a:rPr lang="en-NZ" smtClean="0"/>
              <a:pPr/>
              <a:t>4</a:t>
            </a:fld>
            <a:endParaRPr lang="en-NZ" dirty="0"/>
          </a:p>
        </p:txBody>
      </p:sp>
    </p:spTree>
    <p:extLst>
      <p:ext uri="{BB962C8B-B14F-4D97-AF65-F5344CB8AC3E}">
        <p14:creationId xmlns:p14="http://schemas.microsoft.com/office/powerpoint/2010/main" val="14329374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Incapacity – example cited by James Thomas</a:t>
            </a:r>
            <a:r>
              <a:rPr lang="en-US" baseline="0" dirty="0"/>
              <a:t> in Judicial Ethics in Australia of late 1960’s Justice Mack suffered heart attack in office and unable to fulfill judicial duties – never the less stayed in office for a further two years.</a:t>
            </a:r>
            <a:endParaRPr lang="en-NZ" dirty="0"/>
          </a:p>
        </p:txBody>
      </p:sp>
      <p:sp>
        <p:nvSpPr>
          <p:cNvPr id="4" name="Slide Number Placeholder 3"/>
          <p:cNvSpPr>
            <a:spLocks noGrp="1"/>
          </p:cNvSpPr>
          <p:nvPr>
            <p:ph type="sldNum" sz="quarter" idx="10"/>
          </p:nvPr>
        </p:nvSpPr>
        <p:spPr/>
        <p:txBody>
          <a:bodyPr/>
          <a:lstStyle/>
          <a:p>
            <a:fld id="{8CB0115A-94D9-4AA0-982D-7D43B5217FF3}" type="slidenum">
              <a:rPr lang="en-NZ" smtClean="0"/>
              <a:pPr/>
              <a:t>5</a:t>
            </a:fld>
            <a:endParaRPr lang="en-NZ" dirty="0"/>
          </a:p>
        </p:txBody>
      </p:sp>
    </p:spTree>
    <p:extLst>
      <p:ext uri="{BB962C8B-B14F-4D97-AF65-F5344CB8AC3E}">
        <p14:creationId xmlns:p14="http://schemas.microsoft.com/office/powerpoint/2010/main" val="14439219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Delay can also indicate incapacity to fulfill the judicial role – professional misconduct – Qld magistrate</a:t>
            </a:r>
            <a:r>
              <a:rPr lang="en-US" baseline="0" dirty="0"/>
              <a:t> lifting 2000 words from a Victorian judgment – administrative misconduct – coming late, leaving early, failing to attend</a:t>
            </a:r>
            <a:endParaRPr lang="en-NZ" dirty="0"/>
          </a:p>
        </p:txBody>
      </p:sp>
      <p:sp>
        <p:nvSpPr>
          <p:cNvPr id="4" name="Slide Number Placeholder 3"/>
          <p:cNvSpPr>
            <a:spLocks noGrp="1"/>
          </p:cNvSpPr>
          <p:nvPr>
            <p:ph type="sldNum" sz="quarter" idx="10"/>
          </p:nvPr>
        </p:nvSpPr>
        <p:spPr/>
        <p:txBody>
          <a:bodyPr/>
          <a:lstStyle/>
          <a:p>
            <a:fld id="{8CB0115A-94D9-4AA0-982D-7D43B5217FF3}" type="slidenum">
              <a:rPr lang="en-NZ" smtClean="0"/>
              <a:pPr/>
              <a:t>6</a:t>
            </a:fld>
            <a:endParaRPr lang="en-NZ" dirty="0"/>
          </a:p>
        </p:txBody>
      </p:sp>
    </p:spTree>
    <p:extLst>
      <p:ext uri="{BB962C8B-B14F-4D97-AF65-F5344CB8AC3E}">
        <p14:creationId xmlns:p14="http://schemas.microsoft.com/office/powerpoint/2010/main" val="37619313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Much written</a:t>
            </a:r>
            <a:r>
              <a:rPr lang="en-US" baseline="0" dirty="0"/>
              <a:t> in recent times  about judicial stress Justice Kirby in 2013 referred to judicial stress as an unmentionable topic – emerging social science study of emotions  - outward display supposed to be unaffected by privately held emotions – other examples – air crew, service industries</a:t>
            </a:r>
            <a:endParaRPr lang="en-NZ" dirty="0"/>
          </a:p>
        </p:txBody>
      </p:sp>
      <p:sp>
        <p:nvSpPr>
          <p:cNvPr id="4" name="Slide Number Placeholder 3"/>
          <p:cNvSpPr>
            <a:spLocks noGrp="1"/>
          </p:cNvSpPr>
          <p:nvPr>
            <p:ph type="sldNum" sz="quarter" idx="10"/>
          </p:nvPr>
        </p:nvSpPr>
        <p:spPr/>
        <p:txBody>
          <a:bodyPr/>
          <a:lstStyle/>
          <a:p>
            <a:fld id="{8CB0115A-94D9-4AA0-982D-7D43B5217FF3}" type="slidenum">
              <a:rPr lang="en-NZ" smtClean="0"/>
              <a:pPr/>
              <a:t>7</a:t>
            </a:fld>
            <a:endParaRPr lang="en-NZ" dirty="0"/>
          </a:p>
        </p:txBody>
      </p:sp>
    </p:spTree>
    <p:extLst>
      <p:ext uri="{BB962C8B-B14F-4D97-AF65-F5344CB8AC3E}">
        <p14:creationId xmlns:p14="http://schemas.microsoft.com/office/powerpoint/2010/main" val="28736312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Sent to all addresses</a:t>
            </a:r>
            <a:r>
              <a:rPr lang="en-US" baseline="0" dirty="0"/>
              <a:t> on Coat list – good level of response</a:t>
            </a:r>
            <a:endParaRPr lang="en-NZ" dirty="0"/>
          </a:p>
          <a:p>
            <a:endParaRPr lang="en-NZ" dirty="0"/>
          </a:p>
        </p:txBody>
      </p:sp>
      <p:sp>
        <p:nvSpPr>
          <p:cNvPr id="4" name="Slide Number Placeholder 3"/>
          <p:cNvSpPr>
            <a:spLocks noGrp="1"/>
          </p:cNvSpPr>
          <p:nvPr>
            <p:ph type="sldNum" sz="quarter" idx="10"/>
          </p:nvPr>
        </p:nvSpPr>
        <p:spPr/>
        <p:txBody>
          <a:bodyPr/>
          <a:lstStyle/>
          <a:p>
            <a:fld id="{8CB0115A-94D9-4AA0-982D-7D43B5217FF3}" type="slidenum">
              <a:rPr lang="en-NZ" smtClean="0"/>
              <a:pPr/>
              <a:t>8</a:t>
            </a:fld>
            <a:endParaRPr lang="en-NZ" dirty="0"/>
          </a:p>
        </p:txBody>
      </p:sp>
    </p:spTree>
    <p:extLst>
      <p:ext uri="{BB962C8B-B14F-4D97-AF65-F5344CB8AC3E}">
        <p14:creationId xmlns:p14="http://schemas.microsoft.com/office/powerpoint/2010/main" val="22549679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Roughly 50/50</a:t>
            </a:r>
            <a:r>
              <a:rPr lang="en-US" baseline="0" dirty="0"/>
              <a:t> – in Australia all of the larger tribunals which responded had process available - </a:t>
            </a:r>
            <a:r>
              <a:rPr lang="en-US" dirty="0"/>
              <a:t>interesting in how complaints were to be made – some accepted telephone calls through</a:t>
            </a:r>
            <a:r>
              <a:rPr lang="en-US" baseline="0" dirty="0"/>
              <a:t> to requirement for a witnessed statutory declaration</a:t>
            </a:r>
          </a:p>
          <a:p>
            <a:r>
              <a:rPr lang="en-US" baseline="0" dirty="0"/>
              <a:t>Generally triaged (not in NZ) and then if about a member dealt with by the head of Bench or President, comment sought from subject of complaint, often recording listened to (or transcribed – listened to better in my view as it provides tone)</a:t>
            </a:r>
            <a:endParaRPr lang="en-NZ" dirty="0"/>
          </a:p>
        </p:txBody>
      </p:sp>
      <p:sp>
        <p:nvSpPr>
          <p:cNvPr id="4" name="Slide Number Placeholder 3"/>
          <p:cNvSpPr>
            <a:spLocks noGrp="1"/>
          </p:cNvSpPr>
          <p:nvPr>
            <p:ph type="sldNum" sz="quarter" idx="10"/>
          </p:nvPr>
        </p:nvSpPr>
        <p:spPr/>
        <p:txBody>
          <a:bodyPr/>
          <a:lstStyle/>
          <a:p>
            <a:fld id="{8CB0115A-94D9-4AA0-982D-7D43B5217FF3}" type="slidenum">
              <a:rPr lang="en-NZ" smtClean="0"/>
              <a:pPr/>
              <a:t>9</a:t>
            </a:fld>
            <a:endParaRPr lang="en-NZ" dirty="0"/>
          </a:p>
        </p:txBody>
      </p:sp>
    </p:spTree>
    <p:extLst>
      <p:ext uri="{BB962C8B-B14F-4D97-AF65-F5344CB8AC3E}">
        <p14:creationId xmlns:p14="http://schemas.microsoft.com/office/powerpoint/2010/main" val="26679815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Actual events of misconduct rare – larger tribunals a statutory process for removal – by Minister</a:t>
            </a:r>
            <a:r>
              <a:rPr lang="en-US" baseline="0" dirty="0"/>
              <a:t> </a:t>
            </a:r>
            <a:r>
              <a:rPr lang="en-US" dirty="0"/>
              <a:t>or</a:t>
            </a:r>
            <a:r>
              <a:rPr lang="en-US" baseline="0" dirty="0"/>
              <a:t> GG – HOB/s powers largely limited to “have a chat, write to member, counsel or provide education”  often dealt with by not reappointing</a:t>
            </a:r>
          </a:p>
          <a:p>
            <a:r>
              <a:rPr lang="en-US" baseline="0" dirty="0"/>
              <a:t>Communication of action  - most said yes – issue is what is the complainant advised of – outcome or action taken against member – privacy, although in England </a:t>
            </a:r>
            <a:endParaRPr lang="en-NZ" dirty="0"/>
          </a:p>
        </p:txBody>
      </p:sp>
      <p:sp>
        <p:nvSpPr>
          <p:cNvPr id="4" name="Slide Number Placeholder 3"/>
          <p:cNvSpPr>
            <a:spLocks noGrp="1"/>
          </p:cNvSpPr>
          <p:nvPr>
            <p:ph type="sldNum" sz="quarter" idx="10"/>
          </p:nvPr>
        </p:nvSpPr>
        <p:spPr/>
        <p:txBody>
          <a:bodyPr/>
          <a:lstStyle/>
          <a:p>
            <a:fld id="{8CB0115A-94D9-4AA0-982D-7D43B5217FF3}" type="slidenum">
              <a:rPr lang="en-NZ" smtClean="0"/>
              <a:pPr/>
              <a:t>10</a:t>
            </a:fld>
            <a:endParaRPr lang="en-NZ" dirty="0"/>
          </a:p>
        </p:txBody>
      </p:sp>
    </p:spTree>
    <p:extLst>
      <p:ext uri="{BB962C8B-B14F-4D97-AF65-F5344CB8AC3E}">
        <p14:creationId xmlns:p14="http://schemas.microsoft.com/office/powerpoint/2010/main" val="34376194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en-US"/>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lvl1pPr>
              <a:defRPr>
                <a:solidFill>
                  <a:srgbClr val="FFFFFF"/>
                </a:solidFill>
              </a:defRPr>
            </a:lvl1pPr>
          </a:lstStyle>
          <a:p>
            <a:r>
              <a:rPr lang="en-US"/>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rgbClr val="FFFFFF"/>
              </a:buClr>
              <a:buSzPct val="70000"/>
              <a:buFont typeface="Wingdings" pitchFamily="2" charset="2"/>
              <a:buChar char="l"/>
              <a:defRPr>
                <a:solidFill>
                  <a:srgbClr val="FFFFFF"/>
                </a:solidFill>
              </a:defRPr>
            </a:lvl1pPr>
            <a:lvl2pPr>
              <a:buClr>
                <a:srgbClr val="FFFFFF"/>
              </a:buClr>
              <a:buSzPct val="70000"/>
              <a:buFont typeface="Wingdings" pitchFamily="2" charset="2"/>
              <a:buChar char="l"/>
              <a:defRPr>
                <a:solidFill>
                  <a:srgbClr val="FFFFFF"/>
                </a:solidFill>
              </a:defRPr>
            </a:lvl2pPr>
            <a:lvl3pPr>
              <a:buClr>
                <a:srgbClr val="FFFFFF"/>
              </a:buClr>
              <a:buSzPct val="70000"/>
              <a:buFont typeface="Wingdings" pitchFamily="2" charset="2"/>
              <a:buChar char="l"/>
              <a:defRPr>
                <a:solidFill>
                  <a:srgbClr val="FFFFFF"/>
                </a:solidFill>
              </a:defRPr>
            </a:lvl3pPr>
            <a:lvl4pPr>
              <a:buClr>
                <a:srgbClr val="FFFFFF"/>
              </a:buClr>
              <a:buSzPct val="70000"/>
              <a:buFont typeface="Wingdings" pitchFamily="2" charset="2"/>
              <a:buChar char="l"/>
              <a:defRPr>
                <a:solidFill>
                  <a:srgbClr val="FFFFFF"/>
                </a:solidFill>
              </a:defRPr>
            </a:lvl4pPr>
            <a:lvl5pPr>
              <a:buClr>
                <a:srgbClr val="FFFFFF"/>
              </a:buClr>
              <a:buSzPct val="70000"/>
              <a:buFont typeface="Wingdings" pitchFamily="2" charset="2"/>
              <a:buChar char="l"/>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lvl1pPr>
              <a:defRPr>
                <a:solidFill>
                  <a:srgbClr val="FFFFFF"/>
                </a:solidFill>
              </a:defRPr>
            </a:lvl1pPr>
          </a:lstStyle>
          <a:p>
            <a:r>
              <a:rPr lang="en-US"/>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rgbClr val="FFFFFF"/>
              </a:buClr>
              <a:buSzPct val="70000"/>
              <a:buFont typeface="Wingdings" pitchFamily="2" charset="2"/>
              <a:buChar char="l"/>
              <a:defRPr>
                <a:solidFill>
                  <a:srgbClr val="FFFFFF"/>
                </a:solidFill>
              </a:defRPr>
            </a:lvl1pPr>
            <a:lvl2pPr>
              <a:buClr>
                <a:srgbClr val="FFFFFF"/>
              </a:buClr>
              <a:buSzPct val="70000"/>
              <a:buFont typeface="Wingdings" pitchFamily="2" charset="2"/>
              <a:buChar char="l"/>
              <a:defRPr>
                <a:solidFill>
                  <a:srgbClr val="FFFFFF"/>
                </a:solidFill>
              </a:defRPr>
            </a:lvl2pPr>
            <a:lvl3pPr>
              <a:buClr>
                <a:srgbClr val="FFFFFF"/>
              </a:buClr>
              <a:buSzPct val="70000"/>
              <a:buFont typeface="Wingdings" pitchFamily="2" charset="2"/>
              <a:buChar char="l"/>
              <a:defRPr>
                <a:solidFill>
                  <a:srgbClr val="FFFFFF"/>
                </a:solidFill>
              </a:defRPr>
            </a:lvl3pPr>
            <a:lvl4pPr>
              <a:buClr>
                <a:srgbClr val="FFFFFF"/>
              </a:buClr>
              <a:buSzPct val="70000"/>
              <a:buFont typeface="Wingdings" pitchFamily="2" charset="2"/>
              <a:buChar char="l"/>
              <a:defRPr>
                <a:solidFill>
                  <a:srgbClr val="FFFFFF"/>
                </a:solidFill>
              </a:defRPr>
            </a:lvl4pPr>
            <a:lvl5pPr>
              <a:buClr>
                <a:srgbClr val="FFFFFF"/>
              </a:buClr>
              <a:buSzPct val="70000"/>
              <a:buFont typeface="Wingdings" pitchFamily="2" charset="2"/>
              <a:buChar char="l"/>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mj-lt"/>
              </a:defRPr>
            </a:lvl1pPr>
          </a:lstStyle>
          <a:p>
            <a:pPr lvl="0"/>
            <a:r>
              <a:rPr lang="en-US"/>
              <a:t>Click to edit Master text styles</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0066FF"/>
                    </a:gs>
                    <a:gs pos="28000">
                      <a:srgbClr val="2E59B0"/>
                    </a:gs>
                    <a:gs pos="62000">
                      <a:srgbClr val="2B395F"/>
                    </a:gs>
                    <a:gs pos="88000">
                      <a:srgbClr val="000000"/>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a:t>click to…</a:t>
            </a: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CD0AA69-A831-412F-BBAB-B7CF569E9EC3}" type="datetimeFigureOut">
              <a:rPr lang="en-NZ" smtClean="0"/>
              <a:pPr/>
              <a:t>1/07/2016</a:t>
            </a:fld>
            <a:endParaRPr lang="en-NZ"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NZ"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CDB188B8-B66A-432D-993E-471DA121DE87}" type="slidenum">
              <a:rPr lang="en-NZ" smtClean="0"/>
              <a:pPr/>
              <a:t>‹#›</a:t>
            </a:fld>
            <a:endParaRPr lang="en-NZ"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722313" y="1905000"/>
            <a:ext cx="8040688" cy="193899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47C9B81F-C347-4BEF-BFDF-29C42F48304A}" type="datetimeFigureOut">
              <a:rPr lang="en-US" smtClean="0"/>
              <a:pPr/>
              <a:t>01-Jul-16</a:t>
            </a:fld>
            <a:endParaRPr lang="en-US" dirty="0"/>
          </a:p>
        </p:txBody>
      </p:sp>
      <p:sp>
        <p:nvSpPr>
          <p:cNvPr id="19" name="Footer Placeholder 18"/>
          <p:cNvSpPr>
            <a:spLocks noGrp="1"/>
          </p:cNvSpPr>
          <p:nvPr>
            <p:ph type="ftr" sz="quarter" idx="11"/>
          </p:nvPr>
        </p:nvSpPr>
        <p:spPr/>
        <p:txBody>
          <a:bodyPr/>
          <a:lstStyle/>
          <a:p>
            <a:endParaRPr kumimoji="0" lang="en-US" dirty="0"/>
          </a:p>
        </p:txBody>
      </p:sp>
      <p:sp>
        <p:nvSpPr>
          <p:cNvPr id="27" name="Slide Number Placeholder 26"/>
          <p:cNvSpPr>
            <a:spLocks noGrp="1"/>
          </p:cNvSpPr>
          <p:nvPr>
            <p:ph type="sldNum" sz="quarter" idx="12"/>
          </p:nvPr>
        </p:nvSpPr>
        <p:spPr/>
        <p:txBody>
          <a:bodyPr/>
          <a:lstStyle/>
          <a:p>
            <a:fld id="{042AED99-7FB4-404E-8A97-64753DCE42EC}" type="slidenum">
              <a:rPr kumimoji="0" lang="en-US" smtClean="0"/>
              <a:pPr/>
              <a:t>‹#›</a:t>
            </a:fld>
            <a:endParaRPr kumimoji="0" lang="en-US" dirty="0"/>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01-Jul-16</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dirty="0"/>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CD0AA69-A831-412F-BBAB-B7CF569E9EC3}" type="datetimeFigureOut">
              <a:rPr lang="en-NZ" smtClean="0"/>
              <a:pPr/>
              <a:t>1/07/2016</a:t>
            </a:fld>
            <a:endParaRPr lang="en-NZ" dirty="0"/>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CDB188B8-B66A-432D-993E-471DA121DE87}" type="slidenum">
              <a:rPr lang="en-NZ" smtClean="0"/>
              <a:pPr/>
              <a:t>‹#›</a:t>
            </a:fld>
            <a:endParaRPr lang="en-NZ" dirty="0"/>
          </a:p>
        </p:txBody>
      </p:sp>
    </p:spTree>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7C9B81F-C347-4BEF-BFDF-29C42F48304A}" type="datetimeFigureOut">
              <a:rPr lang="en-US" smtClean="0"/>
              <a:pPr/>
              <a:t>01-Jul-16</a:t>
            </a:fld>
            <a:endParaRPr lang="en-US" dirty="0"/>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dirty="0"/>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47C9B81F-C347-4BEF-BFDF-29C42F48304A}" type="datetimeFigureOut">
              <a:rPr lang="en-US" smtClean="0"/>
              <a:pPr/>
              <a:t>01-Jul-16</a:t>
            </a:fld>
            <a:endParaRPr lang="en-US" dirty="0"/>
          </a:p>
        </p:txBody>
      </p:sp>
      <p:sp>
        <p:nvSpPr>
          <p:cNvPr id="8" name="Footer Placeholder 7"/>
          <p:cNvSpPr>
            <a:spLocks noGrp="1"/>
          </p:cNvSpPr>
          <p:nvPr>
            <p:ph type="ftr" sz="quarter" idx="11"/>
          </p:nvPr>
        </p:nvSpPr>
        <p:spPr/>
        <p:txBody>
          <a:bodyPr/>
          <a:lstStyle/>
          <a:p>
            <a:endParaRPr kumimoji="0" lang="en-US" dirty="0"/>
          </a:p>
        </p:txBody>
      </p:sp>
      <p:sp>
        <p:nvSpPr>
          <p:cNvPr id="9" name="Slide Number Placeholder 8"/>
          <p:cNvSpPr>
            <a:spLocks noGrp="1"/>
          </p:cNvSpPr>
          <p:nvPr>
            <p:ph type="sldNum" sz="quarter" idx="12"/>
          </p:nvPr>
        </p:nvSpPr>
        <p:spPr/>
        <p:txBody>
          <a:bodyPr/>
          <a:lstStyle/>
          <a:p>
            <a:fld id="{042AED99-7FB4-404E-8A97-64753DCE42EC}" type="slidenum">
              <a:rPr kumimoji="0" lang="en-US" smtClean="0"/>
              <a:pPr/>
              <a:t>‹#›</a:t>
            </a:fld>
            <a:endParaRPr kumimoji="0"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0066FF"/>
                    </a:gs>
                    <a:gs pos="28000">
                      <a:srgbClr val="2E59B0"/>
                    </a:gs>
                    <a:gs pos="62000">
                      <a:srgbClr val="2B395F"/>
                    </a:gs>
                    <a:gs pos="88000">
                      <a:srgbClr val="000000"/>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a:t>click to…</a:t>
            </a:r>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47C9B81F-C347-4BEF-BFDF-29C42F48304A}" type="datetimeFigureOut">
              <a:rPr lang="en-US" smtClean="0"/>
              <a:pPr/>
              <a:t>01-Jul-16</a:t>
            </a:fld>
            <a:endParaRPr lang="en-US" dirty="0"/>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p:txBody>
          <a:bodyPr/>
          <a:lstStyle/>
          <a:p>
            <a:fld id="{042AED99-7FB4-404E-8A97-64753DCE42EC}" type="slidenum">
              <a:rPr kumimoji="0" lang="en-US" smtClean="0"/>
              <a:pPr/>
              <a:t>‹#›</a:t>
            </a:fld>
            <a:endParaRPr kumimoji="0" lang="en-US" dirty="0"/>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C9B81F-C347-4BEF-BFDF-29C42F48304A}" type="datetimeFigureOut">
              <a:rPr lang="en-US" smtClean="0"/>
              <a:pPr/>
              <a:t>01-Jul-16</a:t>
            </a:fld>
            <a:endParaRPr lang="en-US" dirty="0"/>
          </a:p>
        </p:txBody>
      </p:sp>
      <p:sp>
        <p:nvSpPr>
          <p:cNvPr id="3" name="Footer Placeholder 2"/>
          <p:cNvSpPr>
            <a:spLocks noGrp="1"/>
          </p:cNvSpPr>
          <p:nvPr>
            <p:ph type="ftr" sz="quarter" idx="11"/>
          </p:nvPr>
        </p:nvSpPr>
        <p:spPr/>
        <p:txBody>
          <a:bodyPr/>
          <a:lstStyle/>
          <a:p>
            <a:endParaRPr kumimoji="0" lang="en-US" dirty="0"/>
          </a:p>
        </p:txBody>
      </p:sp>
      <p:sp>
        <p:nvSpPr>
          <p:cNvPr id="4" name="Slide Number Placeholder 3"/>
          <p:cNvSpPr>
            <a:spLocks noGrp="1"/>
          </p:cNvSpPr>
          <p:nvPr>
            <p:ph type="sldNum" sz="quarter" idx="12"/>
          </p:nvPr>
        </p:nvSpPr>
        <p:spPr/>
        <p:txBody>
          <a:bodyPr/>
          <a:lstStyle/>
          <a:p>
            <a:fld id="{042AED99-7FB4-404E-8A97-64753DCE42EC}" type="slidenum">
              <a:rPr kumimoji="0" lang="en-US" smtClean="0"/>
              <a:pPr/>
              <a:t>‹#›</a:t>
            </a:fld>
            <a:endParaRPr kumimoji="0" lang="en-US" dirty="0"/>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7C9B81F-C347-4BEF-BFDF-29C42F48304A}" type="datetimeFigureOut">
              <a:rPr lang="en-US" smtClean="0"/>
              <a:pPr/>
              <a:t>01-Jul-16</a:t>
            </a:fld>
            <a:endParaRPr lang="en-US" dirty="0"/>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47C9B81F-C347-4BEF-BFDF-29C42F48304A}" type="datetimeFigureOut">
              <a:rPr lang="en-US" smtClean="0"/>
              <a:pPr/>
              <a:t>01-Jul-16</a:t>
            </a:fld>
            <a:endParaRPr lang="en-US" dirty="0"/>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a:xfrm>
            <a:off x="8077200" y="6356350"/>
            <a:ext cx="609600" cy="365125"/>
          </a:xfrm>
        </p:spPr>
        <p:txBody>
          <a:bodyPr/>
          <a:lstStyle/>
          <a:p>
            <a:fld id="{042AED99-7FB4-404E-8A97-64753DCE42EC}" type="slidenum">
              <a:rPr kumimoji="0" lang="en-US" smtClean="0"/>
              <a:pPr/>
              <a:t>‹#›</a:t>
            </a:fld>
            <a:endParaRPr kumimoji="0"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a:t>Click icon to add picture</a:t>
            </a:r>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01-Jul-16</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01-Jul-16</a:t>
            </a:fld>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4.xml"/><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cstate="print">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ransition>
    <p:fade/>
  </p:transition>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6"/>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7"/>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print">
            <a:lum/>
          </a:blip>
          <a:srcRect/>
          <a:stretch>
            <a:fillRect l="-1000" r="-1000"/>
          </a:stretch>
        </a:blipFill>
        <a:effectLst/>
      </p:bgPr>
    </p:bg>
    <p:spTree>
      <p:nvGrpSpPr>
        <p:cNvPr id="1" name=""/>
        <p:cNvGrpSpPr/>
        <p:nvPr/>
      </p:nvGrpSpPr>
      <p:grpSpPr>
        <a:xfrm>
          <a:off x="0" y="0"/>
          <a:ext cx="0" cy="0"/>
          <a:chOff x="0" y="0"/>
          <a:chExt cx="0" cy="0"/>
        </a:xfrm>
      </p:grpSpPr>
      <p:pic>
        <p:nvPicPr>
          <p:cNvPr id="4" name="Picture 3" descr="white rectangle.png"/>
          <p:cNvPicPr>
            <a:picLocks noChangeAspect="1"/>
          </p:cNvPicPr>
          <p:nvPr/>
        </p:nvPicPr>
        <p:blipFill>
          <a:blip r:embed="rId4" cstate="print"/>
          <a:srcRect b="10453"/>
          <a:stretch>
            <a:fillRect/>
          </a:stretch>
        </p:blipFill>
        <p:spPr>
          <a:xfrm>
            <a:off x="0" y="1299706"/>
            <a:ext cx="9144000" cy="5558294"/>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a:t>Click to edit Master title style</a:t>
            </a:r>
            <a:endParaRPr lang="en-US" dirty="0"/>
          </a:p>
        </p:txBody>
      </p:sp>
      <p:sp>
        <p:nvSpPr>
          <p:cNvPr id="3" name="Text Placeholder 2"/>
          <p:cNvSpPr>
            <a:spLocks noGrp="1"/>
          </p:cNvSpPr>
          <p:nvPr>
            <p:ph type="body" idx="1"/>
          </p:nvPr>
        </p:nvSpPr>
        <p:spPr>
          <a:xfrm>
            <a:off x="722312" y="1905000"/>
            <a:ext cx="8040688" cy="210826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lt1" tx1="dk1" bg2="lt2" tx2="dk2" accent1="accent1" accent2="accent2" accent3="accent3" accent4="accent4" accent5="accent5" accent6="accent6" hlink="hlink" folHlink="folHlink"/>
  <p:sldLayoutIdLst>
    <p:sldLayoutId id="2147483675" r:id="rId1"/>
  </p:sldLayoutIdLst>
  <p:transition>
    <p:fade/>
  </p:transition>
  <p:txStyles>
    <p:titleStyle>
      <a:lvl1pPr algn="l" defTabSz="914363" rtl="0" eaLnBrk="1" latinLnBrk="0" hangingPunct="1">
        <a:lnSpc>
          <a:spcPct val="90000"/>
        </a:lnSpc>
        <a:spcBef>
          <a:spcPct val="0"/>
        </a:spcBef>
        <a:buNone/>
        <a:defRPr lang="en-US" sz="4800" b="0" kern="1200" cap="none" spc="-125"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0" indent="0" algn="l" defTabSz="914363" rtl="0" eaLnBrk="1" latinLnBrk="0" hangingPunct="1">
        <a:lnSpc>
          <a:spcPct val="90000"/>
        </a:lnSpc>
        <a:spcBef>
          <a:spcPct val="20000"/>
        </a:spcBef>
        <a:buFont typeface="Arial" pitchFamily="34" charset="0"/>
        <a:buNone/>
        <a:defRPr sz="3000" b="1" kern="1200">
          <a:solidFill>
            <a:schemeClr val="tx1"/>
          </a:solidFill>
          <a:latin typeface="Courier New" pitchFamily="49" charset="0"/>
          <a:ea typeface="+mn-ea"/>
          <a:cs typeface="Courier New" pitchFamily="49" charset="0"/>
        </a:defRPr>
      </a:lvl1pPr>
      <a:lvl2pPr marL="384954" indent="-7937" algn="l" defTabSz="914363" rtl="0" eaLnBrk="1" latinLnBrk="0" hangingPunct="1">
        <a:lnSpc>
          <a:spcPct val="90000"/>
        </a:lnSpc>
        <a:spcBef>
          <a:spcPct val="20000"/>
        </a:spcBef>
        <a:buFont typeface="Arial" pitchFamily="34" charset="0"/>
        <a:buNone/>
        <a:defRPr sz="2800" b="1" kern="1200">
          <a:solidFill>
            <a:schemeClr val="tx1"/>
          </a:solidFill>
          <a:latin typeface="Courier New" pitchFamily="49" charset="0"/>
          <a:ea typeface="+mn-ea"/>
          <a:cs typeface="Courier New" pitchFamily="49" charset="0"/>
        </a:defRPr>
      </a:lvl2pPr>
      <a:lvl3pPr marL="761970"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3pPr>
      <a:lvl4pPr marL="1094009"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4pPr>
      <a:lvl5pPr marL="1426047" indent="0"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7C9B81F-C347-4BEF-BFDF-29C42F48304A}" type="datetimeFigureOut">
              <a:rPr lang="en-US" smtClean="0"/>
              <a:pPr/>
              <a:t>01-Jul-16</a:t>
            </a:fld>
            <a:endParaRPr lang="en-US" dirty="0">
              <a:solidFill>
                <a:schemeClr val="tx2">
                  <a:shade val="90000"/>
                </a:scheme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lgn="l" eaLnBrk="1" latinLnBrk="0" hangingPunct="1"/>
            <a:endParaRPr kumimoji="0" lang="en-US" dirty="0">
              <a:solidFill>
                <a:schemeClr val="tx2">
                  <a:shade val="90000"/>
                </a:scheme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42AED99-7FB4-404E-8A97-64753DCE42EC}" type="slidenum">
              <a:rPr kumimoji="0" lang="en-US" smtClean="0"/>
              <a:pPr/>
              <a:t>‹#›</a:t>
            </a:fld>
            <a:endParaRPr kumimoji="0" lang="en-US" dirty="0">
              <a:solidFill>
                <a:schemeClr val="tx2">
                  <a:shade val="90000"/>
                </a:scheme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ransition>
    <p:fade/>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Dealing with Complaints</a:t>
            </a:r>
            <a:endParaRPr lang="en-NZ" dirty="0"/>
          </a:p>
        </p:txBody>
      </p:sp>
      <p:sp>
        <p:nvSpPr>
          <p:cNvPr id="3" name="Subtitle 2"/>
          <p:cNvSpPr>
            <a:spLocks noGrp="1"/>
          </p:cNvSpPr>
          <p:nvPr>
            <p:ph type="subTitle" idx="1"/>
          </p:nvPr>
        </p:nvSpPr>
        <p:spPr/>
        <p:txBody>
          <a:bodyPr/>
          <a:lstStyle/>
          <a:p>
            <a:r>
              <a:rPr lang="en-US" dirty="0"/>
              <a:t>Anne Darroch</a:t>
            </a:r>
          </a:p>
          <a:p>
            <a:r>
              <a:rPr lang="en-US" dirty="0"/>
              <a:t>Principal Disputes Referee</a:t>
            </a:r>
          </a:p>
          <a:p>
            <a:r>
              <a:rPr lang="en-US" dirty="0"/>
              <a:t>New Zealand</a:t>
            </a:r>
            <a:endParaRPr lang="en-NZ" dirty="0"/>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dirty="0"/>
          </a:p>
        </p:txBody>
      </p:sp>
      <p:sp>
        <p:nvSpPr>
          <p:cNvPr id="3" name="Content Placeholder 2"/>
          <p:cNvSpPr>
            <a:spLocks noGrp="1"/>
          </p:cNvSpPr>
          <p:nvPr>
            <p:ph idx="1"/>
          </p:nvPr>
        </p:nvSpPr>
        <p:spPr/>
        <p:txBody>
          <a:bodyPr/>
          <a:lstStyle/>
          <a:p>
            <a:r>
              <a:rPr lang="en-US" i="1" dirty="0"/>
              <a:t>What powers do you have when a member has engaged in misconduct?</a:t>
            </a:r>
          </a:p>
          <a:p>
            <a:endParaRPr lang="en-US" i="1" dirty="0"/>
          </a:p>
          <a:p>
            <a:r>
              <a:rPr lang="en-US" i="1" dirty="0"/>
              <a:t>Is the complainant advised of the action taken when a complaint is substantiated?</a:t>
            </a:r>
            <a:endParaRPr lang="en-NZ"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dirty="0"/>
          </a:p>
        </p:txBody>
      </p:sp>
      <p:sp>
        <p:nvSpPr>
          <p:cNvPr id="3" name="Content Placeholder 2"/>
          <p:cNvSpPr>
            <a:spLocks noGrp="1"/>
          </p:cNvSpPr>
          <p:nvPr>
            <p:ph idx="1"/>
          </p:nvPr>
        </p:nvSpPr>
        <p:spPr/>
        <p:txBody>
          <a:bodyPr/>
          <a:lstStyle/>
          <a:p>
            <a:r>
              <a:rPr lang="en-US" i="1" dirty="0"/>
              <a:t>What powers do you have to remove a member for incapacity?</a:t>
            </a:r>
          </a:p>
          <a:p>
            <a:endParaRPr lang="en-US" i="1" dirty="0"/>
          </a:p>
          <a:p>
            <a:r>
              <a:rPr lang="en-US" i="1" dirty="0"/>
              <a:t>Have you had this issue?</a:t>
            </a:r>
            <a:endParaRPr lang="en-NZ"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dirty="0"/>
          </a:p>
        </p:txBody>
      </p:sp>
      <p:sp>
        <p:nvSpPr>
          <p:cNvPr id="3" name="Content Placeholder 2"/>
          <p:cNvSpPr>
            <a:spLocks noGrp="1"/>
          </p:cNvSpPr>
          <p:nvPr>
            <p:ph idx="1"/>
          </p:nvPr>
        </p:nvSpPr>
        <p:spPr/>
        <p:txBody>
          <a:bodyPr/>
          <a:lstStyle/>
          <a:p>
            <a:r>
              <a:rPr lang="en-US" i="1" dirty="0"/>
              <a:t>What are the three most common complaints?</a:t>
            </a:r>
          </a:p>
          <a:p>
            <a:endParaRPr lang="en-US" i="1" dirty="0"/>
          </a:p>
          <a:p>
            <a:endParaRPr lang="en-US" i="1" dirty="0"/>
          </a:p>
          <a:p>
            <a:r>
              <a:rPr lang="en-US" i="1" dirty="0"/>
              <a:t>What are the three most common outcomes of complaints?</a:t>
            </a:r>
            <a:endParaRPr lang="en-NZ"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dirty="0"/>
          </a:p>
        </p:txBody>
      </p:sp>
      <p:sp>
        <p:nvSpPr>
          <p:cNvPr id="3" name="Content Placeholder 2"/>
          <p:cNvSpPr>
            <a:spLocks noGrp="1"/>
          </p:cNvSpPr>
          <p:nvPr>
            <p:ph idx="1"/>
          </p:nvPr>
        </p:nvSpPr>
        <p:spPr/>
        <p:txBody>
          <a:bodyPr/>
          <a:lstStyle/>
          <a:p>
            <a:r>
              <a:rPr lang="en-US" i="1" dirty="0"/>
              <a:t>If you manage a Tribunal which includes Judges, have you observed any discernible difference between complaints against members who are not Judges and complaints against members who are Judges?</a:t>
            </a:r>
            <a:endParaRPr lang="en-NZ" i="1" dirty="0"/>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Questions</a:t>
            </a:r>
            <a:endParaRPr lang="en-NZ" dirty="0"/>
          </a:p>
        </p:txBody>
      </p:sp>
      <p:sp>
        <p:nvSpPr>
          <p:cNvPr id="3" name="Subtitle 2"/>
          <p:cNvSpPr>
            <a:spLocks noGrp="1"/>
          </p:cNvSpPr>
          <p:nvPr>
            <p:ph type="subTitle" idx="1"/>
          </p:nvPr>
        </p:nvSpPr>
        <p:spPr/>
        <p:txBody>
          <a:bodyPr/>
          <a:lstStyle/>
          <a:p>
            <a:endParaRPr lang="en-NZ" dirty="0"/>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dirty="0"/>
          </a:p>
        </p:txBody>
      </p:sp>
      <p:sp>
        <p:nvSpPr>
          <p:cNvPr id="3" name="Content Placeholder 2"/>
          <p:cNvSpPr>
            <a:spLocks noGrp="1"/>
          </p:cNvSpPr>
          <p:nvPr>
            <p:ph idx="1"/>
          </p:nvPr>
        </p:nvSpPr>
        <p:spPr/>
        <p:txBody>
          <a:bodyPr/>
          <a:lstStyle/>
          <a:p>
            <a:r>
              <a:rPr lang="en-US" dirty="0"/>
              <a:t>Should complaints about members be dealt with by the Head of Bench or an outside authority?</a:t>
            </a:r>
          </a:p>
          <a:p>
            <a:endParaRPr lang="en-US" dirty="0"/>
          </a:p>
          <a:p>
            <a:endParaRPr lang="en-NZ" dirty="0"/>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dirty="0"/>
          </a:p>
        </p:txBody>
      </p:sp>
      <p:sp>
        <p:nvSpPr>
          <p:cNvPr id="3" name="Content Placeholder 2"/>
          <p:cNvSpPr>
            <a:spLocks noGrp="1"/>
          </p:cNvSpPr>
          <p:nvPr>
            <p:ph idx="1"/>
          </p:nvPr>
        </p:nvSpPr>
        <p:spPr/>
        <p:txBody>
          <a:bodyPr/>
          <a:lstStyle/>
          <a:p>
            <a:r>
              <a:rPr lang="en-US" dirty="0"/>
              <a:t>Should a complaints process be published?</a:t>
            </a:r>
          </a:p>
          <a:p>
            <a:endParaRPr lang="en-US" dirty="0"/>
          </a:p>
          <a:p>
            <a:endParaRPr lang="en-US" dirty="0"/>
          </a:p>
          <a:p>
            <a:r>
              <a:rPr lang="en-US" dirty="0"/>
              <a:t>Should complaints be required to be submitted in a particular format?</a:t>
            </a:r>
            <a:endParaRPr lang="en-NZ" dirty="0"/>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dirty="0"/>
          </a:p>
        </p:txBody>
      </p:sp>
      <p:sp>
        <p:nvSpPr>
          <p:cNvPr id="3" name="Content Placeholder 2"/>
          <p:cNvSpPr>
            <a:spLocks noGrp="1"/>
          </p:cNvSpPr>
          <p:nvPr>
            <p:ph idx="1"/>
          </p:nvPr>
        </p:nvSpPr>
        <p:spPr/>
        <p:txBody>
          <a:bodyPr/>
          <a:lstStyle/>
          <a:p>
            <a:r>
              <a:rPr lang="en-US" dirty="0"/>
              <a:t>Should the outcomes be public?</a:t>
            </a:r>
          </a:p>
          <a:p>
            <a:endParaRPr lang="en-US" dirty="0"/>
          </a:p>
          <a:p>
            <a:r>
              <a:rPr lang="en-NZ" dirty="0"/>
              <a:t>http://judicialconduct.judiciary.gov.uk/disciplinary-statements</a:t>
            </a: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dirty="0"/>
          </a:p>
        </p:txBody>
      </p:sp>
      <p:sp>
        <p:nvSpPr>
          <p:cNvPr id="3" name="Content Placeholder 2"/>
          <p:cNvSpPr>
            <a:spLocks noGrp="1"/>
          </p:cNvSpPr>
          <p:nvPr>
            <p:ph idx="1"/>
          </p:nvPr>
        </p:nvSpPr>
        <p:spPr/>
        <p:txBody>
          <a:bodyPr/>
          <a:lstStyle/>
          <a:p>
            <a:r>
              <a:rPr lang="en-US" dirty="0"/>
              <a:t>Where a complaint is substantiated, should the complainant be informed of any sanction or other action taken?</a:t>
            </a:r>
            <a:endParaRPr lang="en-NZ" dirty="0"/>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dirty="0"/>
          </a:p>
        </p:txBody>
      </p:sp>
      <p:sp>
        <p:nvSpPr>
          <p:cNvPr id="3" name="Content Placeholder 2"/>
          <p:cNvSpPr>
            <a:spLocks noGrp="1"/>
          </p:cNvSpPr>
          <p:nvPr>
            <p:ph idx="1"/>
          </p:nvPr>
        </p:nvSpPr>
        <p:spPr/>
        <p:txBody>
          <a:bodyPr/>
          <a:lstStyle/>
          <a:p>
            <a:r>
              <a:rPr lang="en-US" dirty="0"/>
              <a:t>What is best practice for dealing with vexatious or querulant complainants?</a:t>
            </a:r>
          </a:p>
          <a:p>
            <a:endParaRPr lang="en-US" dirty="0"/>
          </a:p>
          <a:p>
            <a:r>
              <a:rPr lang="en-US" dirty="0"/>
              <a:t>“…..prone to impute the worst motives to those who are opposed to him or who have to adjudicate upon his case”    </a:t>
            </a:r>
            <a:endParaRPr lang="en-US" i="1" dirty="0"/>
          </a:p>
          <a:p>
            <a:pPr lvl="2"/>
            <a:r>
              <a:rPr lang="en-US" dirty="0"/>
              <a:t> [per Sholl J, </a:t>
            </a:r>
            <a:r>
              <a:rPr lang="en-US" i="1" dirty="0"/>
              <a:t>R v Collins</a:t>
            </a:r>
            <a:r>
              <a:rPr lang="en-US" dirty="0"/>
              <a:t>  [1954] VLR 46 at 57-8]</a:t>
            </a:r>
            <a:endParaRPr lang="en-NZ" dirty="0"/>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Disputes Tribunal New Zealand</a:t>
            </a:r>
            <a:br>
              <a:rPr lang="en-NZ" dirty="0"/>
            </a:br>
            <a:endParaRPr lang="en-NZ" dirty="0"/>
          </a:p>
        </p:txBody>
      </p:sp>
      <p:sp>
        <p:nvSpPr>
          <p:cNvPr id="3" name="Content Placeholder 2"/>
          <p:cNvSpPr>
            <a:spLocks noGrp="1"/>
          </p:cNvSpPr>
          <p:nvPr>
            <p:ph idx="1"/>
          </p:nvPr>
        </p:nvSpPr>
        <p:spPr/>
        <p:txBody>
          <a:bodyPr/>
          <a:lstStyle/>
          <a:p>
            <a:r>
              <a:rPr lang="en-US" dirty="0"/>
              <a:t>Civil claims</a:t>
            </a:r>
          </a:p>
          <a:p>
            <a:r>
              <a:rPr lang="en-US" dirty="0"/>
              <a:t>Up to $15,000 or $20,000 by consent</a:t>
            </a:r>
          </a:p>
          <a:p>
            <a:r>
              <a:rPr lang="en-US" dirty="0"/>
              <a:t>Over 60 Referees</a:t>
            </a:r>
          </a:p>
          <a:p>
            <a:r>
              <a:rPr lang="en-US" dirty="0"/>
              <a:t>16,000-20,000 claims a year</a:t>
            </a:r>
          </a:p>
          <a:p>
            <a:r>
              <a:rPr lang="en-US" dirty="0"/>
              <a:t>Limited rights of appeal</a:t>
            </a:r>
          </a:p>
          <a:p>
            <a:r>
              <a:rPr lang="en-US" dirty="0"/>
              <a:t>No formal complaints mechanism</a:t>
            </a:r>
          </a:p>
          <a:p>
            <a:pPr lvl="1"/>
            <a:r>
              <a:rPr lang="en-US" dirty="0"/>
              <a:t>one in process for all  New Zealand Tribunals administered by the Ministry of Justice</a:t>
            </a:r>
          </a:p>
          <a:p>
            <a:endParaRPr lang="en-US" dirty="0"/>
          </a:p>
        </p:txBody>
      </p:sp>
    </p:spTree>
  </p:cSld>
  <p:clrMapOvr>
    <a:masterClrMapping/>
  </p:clrMapOvr>
  <p:transition spd="med">
    <p:dissolv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dirty="0"/>
          </a:p>
        </p:txBody>
      </p:sp>
      <p:sp>
        <p:nvSpPr>
          <p:cNvPr id="3" name="Content Placeholder 2"/>
          <p:cNvSpPr>
            <a:spLocks noGrp="1"/>
          </p:cNvSpPr>
          <p:nvPr>
            <p:ph idx="1"/>
          </p:nvPr>
        </p:nvSpPr>
        <p:spPr/>
        <p:txBody>
          <a:bodyPr/>
          <a:lstStyle/>
          <a:p>
            <a:r>
              <a:rPr lang="en-US" dirty="0"/>
              <a:t>Should there be a time frame for making a complaint?</a:t>
            </a:r>
            <a:endParaRPr lang="en-NZ" dirty="0"/>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dirty="0"/>
          </a:p>
        </p:txBody>
      </p:sp>
      <p:sp>
        <p:nvSpPr>
          <p:cNvPr id="3" name="Content Placeholder 2"/>
          <p:cNvSpPr>
            <a:spLocks noGrp="1"/>
          </p:cNvSpPr>
          <p:nvPr>
            <p:ph idx="1"/>
          </p:nvPr>
        </p:nvSpPr>
        <p:spPr/>
        <p:txBody>
          <a:bodyPr/>
          <a:lstStyle/>
          <a:p>
            <a:r>
              <a:rPr lang="en-US" dirty="0"/>
              <a:t>Where a Head of Bench sits, who should deal with a complaint about the Head of Bench?</a:t>
            </a:r>
            <a:endParaRPr lang="en-NZ" dirty="0"/>
          </a:p>
        </p:txBody>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dirty="0"/>
          </a:p>
        </p:txBody>
      </p:sp>
      <p:sp>
        <p:nvSpPr>
          <p:cNvPr id="3" name="Content Placeholder 2"/>
          <p:cNvSpPr>
            <a:spLocks noGrp="1"/>
          </p:cNvSpPr>
          <p:nvPr>
            <p:ph idx="1"/>
          </p:nvPr>
        </p:nvSpPr>
        <p:spPr/>
        <p:txBody>
          <a:bodyPr/>
          <a:lstStyle/>
          <a:p>
            <a:r>
              <a:rPr lang="en-US" dirty="0"/>
              <a:t>Comments and questions?</a:t>
            </a:r>
            <a:endParaRPr lang="en-NZ" dirty="0"/>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Power – what power?</a:t>
            </a:r>
            <a:endParaRPr lang="en-NZ" dirty="0"/>
          </a:p>
        </p:txBody>
      </p:sp>
      <p:sp>
        <p:nvSpPr>
          <p:cNvPr id="3" name="Content Placeholder 2"/>
          <p:cNvSpPr>
            <a:spLocks noGrp="1"/>
          </p:cNvSpPr>
          <p:nvPr>
            <p:ph idx="1"/>
          </p:nvPr>
        </p:nvSpPr>
        <p:spPr/>
        <p:txBody>
          <a:bodyPr/>
          <a:lstStyle/>
          <a:p>
            <a:r>
              <a:rPr lang="en-US" dirty="0"/>
              <a:t>“must be removed immediately”</a:t>
            </a:r>
          </a:p>
          <a:p>
            <a:r>
              <a:rPr lang="en-US" dirty="0"/>
              <a:t>“require you to take action”</a:t>
            </a:r>
          </a:p>
          <a:p>
            <a:r>
              <a:rPr lang="en-US" dirty="0"/>
              <a:t>“will go straight to the Minister”</a:t>
            </a:r>
          </a:p>
          <a:p>
            <a:r>
              <a:rPr lang="en-US" dirty="0"/>
              <a:t>“demand an immediate review of the outcome”</a:t>
            </a:r>
          </a:p>
          <a:p>
            <a:r>
              <a:rPr lang="en-US" dirty="0"/>
              <a:t>“immediate response required”</a:t>
            </a:r>
          </a:p>
          <a:p>
            <a:r>
              <a:rPr lang="en-US" dirty="0"/>
              <a:t>………….</a:t>
            </a:r>
            <a:endParaRPr lang="en-NZ"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8" fill="hold"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2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3" dur="2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par>
                          <p:cTn id="14" fill="hold">
                            <p:stCondLst>
                              <p:cond delay="4000"/>
                            </p:stCondLst>
                            <p:childTnLst>
                              <p:par>
                                <p:cTn id="15" presetID="2" presetClass="entr" presetSubtype="2" fill="hold"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10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8" dur="10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par>
                          <p:cTn id="19" fill="hold">
                            <p:stCondLst>
                              <p:cond delay="5000"/>
                            </p:stCondLst>
                            <p:childTnLst>
                              <p:par>
                                <p:cTn id="20" presetID="2" presetClass="entr" presetSubtype="4" fill="hold" nodeType="after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3"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6000"/>
                            </p:stCondLst>
                            <p:childTnLst>
                              <p:par>
                                <p:cTn id="25" presetID="2" presetClass="entr" presetSubtype="9" fill="hold" nodeType="after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1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8" dur="100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par>
                          <p:cTn id="29" fill="hold">
                            <p:stCondLst>
                              <p:cond delay="7000"/>
                            </p:stCondLst>
                            <p:childTnLst>
                              <p:par>
                                <p:cTn id="30" presetID="2" presetClass="entr" presetSubtype="6" fill="hold" nodeType="after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10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33"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34" fill="hold">
                            <p:stCondLst>
                              <p:cond delay="8000"/>
                            </p:stCondLst>
                            <p:childTnLst>
                              <p:par>
                                <p:cTn id="35" presetID="1" presetClass="entr" presetSubtype="0" fill="hold" nodeType="after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process for complaints</a:t>
            </a:r>
            <a:endParaRPr lang="en-NZ" dirty="0"/>
          </a:p>
        </p:txBody>
      </p:sp>
      <p:sp>
        <p:nvSpPr>
          <p:cNvPr id="3" name="Content Placeholder 2"/>
          <p:cNvSpPr>
            <a:spLocks noGrp="1"/>
          </p:cNvSpPr>
          <p:nvPr>
            <p:ph idx="1"/>
          </p:nvPr>
        </p:nvSpPr>
        <p:spPr/>
        <p:txBody>
          <a:bodyPr/>
          <a:lstStyle/>
          <a:p>
            <a:r>
              <a:rPr lang="en-US" dirty="0"/>
              <a:t>Maintains integrity of the judicial process</a:t>
            </a:r>
          </a:p>
          <a:p>
            <a:r>
              <a:rPr lang="en-US" dirty="0"/>
              <a:t>Maintains confidence in the judicial process</a:t>
            </a:r>
          </a:p>
          <a:p>
            <a:endParaRPr lang="en-US" dirty="0"/>
          </a:p>
          <a:p>
            <a:r>
              <a:rPr lang="en-US" dirty="0"/>
              <a:t>Needs to be –</a:t>
            </a:r>
          </a:p>
          <a:p>
            <a:pPr lvl="1"/>
            <a:r>
              <a:rPr lang="en-US" dirty="0"/>
              <a:t>Efficient</a:t>
            </a:r>
          </a:p>
          <a:p>
            <a:pPr lvl="1"/>
            <a:r>
              <a:rPr lang="en-US" dirty="0"/>
              <a:t>Proportionate</a:t>
            </a:r>
          </a:p>
          <a:p>
            <a:pPr lvl="1"/>
            <a:r>
              <a:rPr lang="en-US" dirty="0"/>
              <a:t>Balance transparency and confidentiality</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linds(horizontal)">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3">
                                            <p:txEl>
                                              <p:pRg st="5" end="5"/>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dirty="0"/>
          </a:p>
        </p:txBody>
      </p:sp>
      <p:sp>
        <p:nvSpPr>
          <p:cNvPr id="3" name="Text Placeholder 2"/>
          <p:cNvSpPr>
            <a:spLocks noGrp="1"/>
          </p:cNvSpPr>
          <p:nvPr>
            <p:ph type="body" idx="1"/>
          </p:nvPr>
        </p:nvSpPr>
        <p:spPr/>
        <p:txBody>
          <a:bodyPr/>
          <a:lstStyle/>
          <a:p>
            <a:r>
              <a:rPr lang="en-US" dirty="0"/>
              <a:t>Misconduct</a:t>
            </a:r>
            <a:endParaRPr lang="en-NZ" dirty="0"/>
          </a:p>
        </p:txBody>
      </p:sp>
      <p:sp>
        <p:nvSpPr>
          <p:cNvPr id="5" name="Text Placeholder 4"/>
          <p:cNvSpPr>
            <a:spLocks noGrp="1"/>
          </p:cNvSpPr>
          <p:nvPr>
            <p:ph type="body" sz="half" idx="3"/>
          </p:nvPr>
        </p:nvSpPr>
        <p:spPr/>
        <p:txBody>
          <a:bodyPr/>
          <a:lstStyle/>
          <a:p>
            <a:r>
              <a:rPr lang="en-US" dirty="0"/>
              <a:t>Incapacity</a:t>
            </a:r>
            <a:endParaRPr lang="en-NZ" dirty="0"/>
          </a:p>
        </p:txBody>
      </p:sp>
      <p:sp>
        <p:nvSpPr>
          <p:cNvPr id="4" name="Content Placeholder 3"/>
          <p:cNvSpPr>
            <a:spLocks noGrp="1"/>
          </p:cNvSpPr>
          <p:nvPr>
            <p:ph sz="quarter" idx="2"/>
          </p:nvPr>
        </p:nvSpPr>
        <p:spPr/>
        <p:txBody>
          <a:bodyPr/>
          <a:lstStyle/>
          <a:p>
            <a:r>
              <a:rPr lang="en-US" dirty="0"/>
              <a:t>Improper or unprofessional </a:t>
            </a:r>
            <a:r>
              <a:rPr lang="en-US" dirty="0" err="1"/>
              <a:t>behaviour</a:t>
            </a:r>
            <a:endParaRPr lang="en-US" dirty="0"/>
          </a:p>
          <a:p>
            <a:r>
              <a:rPr lang="en-US" dirty="0"/>
              <a:t>An element of intention</a:t>
            </a:r>
          </a:p>
          <a:p>
            <a:r>
              <a:rPr lang="en-US" dirty="0"/>
              <a:t>In the case of Judges can attract high levels of publicity</a:t>
            </a:r>
            <a:endParaRPr lang="en-NZ" dirty="0"/>
          </a:p>
        </p:txBody>
      </p:sp>
      <p:sp>
        <p:nvSpPr>
          <p:cNvPr id="6" name="Content Placeholder 5"/>
          <p:cNvSpPr>
            <a:spLocks noGrp="1"/>
          </p:cNvSpPr>
          <p:nvPr>
            <p:ph sz="quarter" idx="4"/>
          </p:nvPr>
        </p:nvSpPr>
        <p:spPr/>
        <p:txBody>
          <a:bodyPr/>
          <a:lstStyle/>
          <a:p>
            <a:r>
              <a:rPr lang="en-US" dirty="0"/>
              <a:t>Mental or physical inability to undertake the judicial role</a:t>
            </a:r>
          </a:p>
          <a:p>
            <a:r>
              <a:rPr lang="en-US" dirty="0"/>
              <a:t>Not intentional</a:t>
            </a:r>
          </a:p>
          <a:p>
            <a:r>
              <a:rPr lang="en-US" dirty="0"/>
              <a:t>Can be temporary or permanent</a:t>
            </a:r>
          </a:p>
          <a:p>
            <a:r>
              <a:rPr lang="en-US" dirty="0"/>
              <a:t>Sometimes accompanied by reluctance to leave judicial office</a:t>
            </a:r>
            <a:endParaRPr lang="en-NZ" dirty="0"/>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Categories of misconduct</a:t>
            </a:r>
            <a:endParaRPr lang="en-NZ" dirty="0"/>
          </a:p>
        </p:txBody>
      </p:sp>
      <p:sp>
        <p:nvSpPr>
          <p:cNvPr id="3" name="Content Placeholder 2"/>
          <p:cNvSpPr>
            <a:spLocks noGrp="1"/>
          </p:cNvSpPr>
          <p:nvPr>
            <p:ph idx="1"/>
          </p:nvPr>
        </p:nvSpPr>
        <p:spPr/>
        <p:txBody>
          <a:bodyPr>
            <a:normAutofit/>
          </a:bodyPr>
          <a:lstStyle/>
          <a:p>
            <a:r>
              <a:rPr lang="en-NZ" dirty="0"/>
              <a:t>rudeness, incivility, bullying</a:t>
            </a:r>
          </a:p>
          <a:p>
            <a:r>
              <a:rPr lang="en-NZ" dirty="0"/>
              <a:t>partial or biased (reasonable apprehension of bias) – </a:t>
            </a:r>
          </a:p>
          <a:p>
            <a:r>
              <a:rPr lang="en-NZ" dirty="0"/>
              <a:t>delay in delivering decisions</a:t>
            </a:r>
          </a:p>
          <a:p>
            <a:r>
              <a:rPr lang="en-NZ" dirty="0"/>
              <a:t>professional misconduct </a:t>
            </a:r>
          </a:p>
          <a:p>
            <a:r>
              <a:rPr lang="en-NZ" dirty="0"/>
              <a:t>administrative misconduct </a:t>
            </a:r>
          </a:p>
          <a:p>
            <a:r>
              <a:rPr lang="en-NZ" dirty="0"/>
              <a:t>abuse of judicial power for personal advantage			</a:t>
            </a:r>
            <a:r>
              <a:rPr lang="en-US" dirty="0"/>
              <a:t> </a:t>
            </a:r>
          </a:p>
          <a:p>
            <a:pPr lvl="2" algn="r">
              <a:buNone/>
            </a:pPr>
            <a:r>
              <a:rPr lang="en-US" i="1" dirty="0"/>
              <a:t>Appleby and Le Mire </a:t>
            </a:r>
            <a:endParaRPr lang="en-NZ" i="1" dirty="0"/>
          </a:p>
          <a:p>
            <a:endParaRPr lang="en-NZ" dirty="0"/>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Factors</a:t>
            </a:r>
            <a:endParaRPr lang="en-NZ" dirty="0"/>
          </a:p>
        </p:txBody>
      </p:sp>
      <p:sp>
        <p:nvSpPr>
          <p:cNvPr id="3" name="Content Placeholder 2"/>
          <p:cNvSpPr>
            <a:spLocks noGrp="1"/>
          </p:cNvSpPr>
          <p:nvPr>
            <p:ph idx="1"/>
          </p:nvPr>
        </p:nvSpPr>
        <p:spPr/>
        <p:txBody>
          <a:bodyPr/>
          <a:lstStyle/>
          <a:p>
            <a:r>
              <a:rPr lang="en-US" dirty="0"/>
              <a:t>stress of the role</a:t>
            </a:r>
          </a:p>
          <a:p>
            <a:r>
              <a:rPr lang="en-US" dirty="0"/>
              <a:t>emotional labour – “the management of feeling to create a publicly observable facial and bodily display” (Arlie Hochschild)</a:t>
            </a:r>
          </a:p>
          <a:p>
            <a:r>
              <a:rPr lang="en-US" dirty="0"/>
              <a:t>limited (or shrinking) administrative support</a:t>
            </a:r>
          </a:p>
          <a:p>
            <a:r>
              <a:rPr lang="en-US" dirty="0"/>
              <a:t>difficult parties</a:t>
            </a:r>
          </a:p>
          <a:p>
            <a:r>
              <a:rPr lang="en-US" dirty="0"/>
              <a:t>pressure of time</a:t>
            </a:r>
          </a:p>
          <a:p>
            <a:r>
              <a:rPr lang="en-US" dirty="0"/>
              <a:t>external pressures</a:t>
            </a:r>
          </a:p>
          <a:p>
            <a:endParaRPr lang="en-US" dirty="0"/>
          </a:p>
          <a:p>
            <a:endParaRPr lang="en-NZ" dirty="0"/>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Survey</a:t>
            </a:r>
            <a:endParaRPr lang="en-NZ" dirty="0"/>
          </a:p>
        </p:txBody>
      </p:sp>
      <p:sp>
        <p:nvSpPr>
          <p:cNvPr id="3" name="Text Placeholder 2"/>
          <p:cNvSpPr>
            <a:spLocks noGrp="1"/>
          </p:cNvSpPr>
          <p:nvPr>
            <p:ph type="body" idx="1"/>
          </p:nvPr>
        </p:nvSpPr>
        <p:spPr/>
        <p:txBody>
          <a:bodyPr/>
          <a:lstStyle/>
          <a:p>
            <a:endParaRPr lang="en-NZ"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NZ" dirty="0"/>
          </a:p>
        </p:txBody>
      </p:sp>
      <p:sp>
        <p:nvSpPr>
          <p:cNvPr id="3" name="Content Placeholder 2"/>
          <p:cNvSpPr>
            <a:spLocks noGrp="1"/>
          </p:cNvSpPr>
          <p:nvPr>
            <p:ph idx="1"/>
          </p:nvPr>
        </p:nvSpPr>
        <p:spPr/>
        <p:txBody>
          <a:bodyPr/>
          <a:lstStyle/>
          <a:p>
            <a:pPr>
              <a:buNone/>
            </a:pPr>
            <a:r>
              <a:rPr lang="en-US" i="1" dirty="0"/>
              <a:t>Is a complaints process available on your website or in other documentation?</a:t>
            </a:r>
          </a:p>
          <a:p>
            <a:pPr>
              <a:buNone/>
            </a:pPr>
            <a:endParaRPr lang="en-US" i="1" dirty="0"/>
          </a:p>
          <a:p>
            <a:pPr>
              <a:buNone/>
            </a:pPr>
            <a:endParaRPr lang="en-US" i="1" dirty="0"/>
          </a:p>
          <a:p>
            <a:pPr>
              <a:buNone/>
            </a:pPr>
            <a:r>
              <a:rPr lang="en-US" i="1" dirty="0"/>
              <a:t>What process occurs when a complaint is received?</a:t>
            </a:r>
          </a:p>
          <a:p>
            <a:pPr>
              <a:buNone/>
            </a:pPr>
            <a:endParaRPr lang="en-US" dirty="0"/>
          </a:p>
          <a:p>
            <a:pPr>
              <a:buFont typeface="Wingdings" pitchFamily="2" charset="2"/>
              <a:buChar char="v"/>
            </a:pPr>
            <a:endParaRPr lang="en-US"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Theme1">
  <a:themeElements>
    <a:clrScheme name="White - blue accents template template">
      <a:dk1>
        <a:srgbClr val="000000"/>
      </a:dk1>
      <a:lt1>
        <a:srgbClr val="FFFFFF"/>
      </a:lt1>
      <a:dk2>
        <a:srgbClr val="1D4775"/>
      </a:dk2>
      <a:lt2>
        <a:srgbClr val="FEF194"/>
      </a:lt2>
      <a:accent1>
        <a:srgbClr val="FFC000"/>
      </a:accent1>
      <a:accent2>
        <a:srgbClr val="3497AE"/>
      </a:accent2>
      <a:accent3>
        <a:srgbClr val="DF8045"/>
      </a:accent3>
      <a:accent4>
        <a:srgbClr val="7DCC2E"/>
      </a:accent4>
      <a:accent5>
        <a:srgbClr val="FF9929"/>
      </a:accent5>
      <a:accent6>
        <a:srgbClr val="A061C3"/>
      </a:accent6>
      <a:hlink>
        <a:srgbClr val="1D4775"/>
      </a:hlink>
      <a:folHlink>
        <a:srgbClr val="1D477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White with Courier font for code slides">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8A4DC6F2E624445AA8DC8742E6AB49A" ma:contentTypeVersion="12" ma:contentTypeDescription="Create a new document." ma:contentTypeScope="" ma:versionID="f87103ae6e2195693bb3073a12bf8e4a">
  <xsd:schema xmlns:xsd="http://www.w3.org/2001/XMLSchema" xmlns:xs="http://www.w3.org/2001/XMLSchema" xmlns:p="http://schemas.microsoft.com/office/2006/metadata/properties" xmlns:ns2="4ad3dc22-aa0e-4099-807a-0c1c4fb73ccc" xmlns:ns3="8f5a6fad-05a1-4ef7-8ee5-9f2e981853c0" targetNamespace="http://schemas.microsoft.com/office/2006/metadata/properties" ma:root="true" ma:fieldsID="77e2db3b951a4a1433c94d0f8f67597a" ns2:_="" ns3:_="">
    <xsd:import namespace="4ad3dc22-aa0e-4099-807a-0c1c4fb73ccc"/>
    <xsd:import namespace="8f5a6fad-05a1-4ef7-8ee5-9f2e981853c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ad3dc22-aa0e-4099-807a-0c1c4fb73cc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f5a6fad-05a1-4ef7-8ee5-9f2e981853c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6356775-5C0B-4EB9-A1C6-5605066DA050}"/>
</file>

<file path=customXml/itemProps2.xml><?xml version="1.0" encoding="utf-8"?>
<ds:datastoreItem xmlns:ds="http://schemas.openxmlformats.org/officeDocument/2006/customXml" ds:itemID="{C609A177-137F-4057-9AB6-F1A2106EEEAB}"/>
</file>

<file path=customXml/itemProps3.xml><?xml version="1.0" encoding="utf-8"?>
<ds:datastoreItem xmlns:ds="http://schemas.openxmlformats.org/officeDocument/2006/customXml" ds:itemID="{A1E4FD5A-D3FD-4971-BA77-EC838C6B5B93}"/>
</file>

<file path=docProps/app.xml><?xml version="1.0" encoding="utf-8"?>
<Properties xmlns="http://schemas.openxmlformats.org/officeDocument/2006/extended-properties" xmlns:vt="http://schemas.openxmlformats.org/officeDocument/2006/docPropsVTypes">
  <Template>Theme1</Template>
  <TotalTime>376</TotalTime>
  <Words>1054</Words>
  <Application>Microsoft Office PowerPoint</Application>
  <PresentationFormat>On-screen Show (4:3)</PresentationFormat>
  <Paragraphs>117</Paragraphs>
  <Slides>22</Slides>
  <Notes>16</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22</vt:i4>
      </vt:variant>
    </vt:vector>
  </HeadingPairs>
  <TitlesOfParts>
    <vt:vector size="31" baseType="lpstr">
      <vt:lpstr>Arial</vt:lpstr>
      <vt:lpstr>Calibri</vt:lpstr>
      <vt:lpstr>Constantia</vt:lpstr>
      <vt:lpstr>Courier New</vt:lpstr>
      <vt:lpstr>Wingdings</vt:lpstr>
      <vt:lpstr>Wingdings 2</vt:lpstr>
      <vt:lpstr>Theme1</vt:lpstr>
      <vt:lpstr>White with Courier font for code slides</vt:lpstr>
      <vt:lpstr>Flow</vt:lpstr>
      <vt:lpstr>Dealing with Complaints</vt:lpstr>
      <vt:lpstr>Disputes Tribunal New Zealand </vt:lpstr>
      <vt:lpstr>Power – what power?</vt:lpstr>
      <vt:lpstr>A process for complaints</vt:lpstr>
      <vt:lpstr>PowerPoint Presentation</vt:lpstr>
      <vt:lpstr>Categories of misconduct</vt:lpstr>
      <vt:lpstr>Factors</vt:lpstr>
      <vt:lpstr>The Survey</vt:lpstr>
      <vt:lpstr>PowerPoint Presentation</vt:lpstr>
      <vt:lpstr>PowerPoint Presentation</vt:lpstr>
      <vt:lpstr>PowerPoint Presentation</vt:lpstr>
      <vt:lpstr>PowerPoint Presentation</vt:lpstr>
      <vt:lpstr>PowerPoint Presentation</vt:lpstr>
      <vt:lpstr>Questions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Anne</dc:creator>
  <cp:lastModifiedBy>Nikia Shaw</cp:lastModifiedBy>
  <cp:revision>42</cp:revision>
  <dcterms:created xsi:type="dcterms:W3CDTF">2016-05-31T00:47:57Z</dcterms:created>
  <dcterms:modified xsi:type="dcterms:W3CDTF">2016-07-01T03:07:02Z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0x010100A8A4DC6F2E624445AA8DC8742E6AB49A</vt:lpwstr>
  </property>
</Properties>
</file>