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handoutMasterIdLst>
    <p:handoutMasterId r:id="rId41"/>
  </p:handoutMasterIdLst>
  <p:sldIdLst>
    <p:sldId id="257" r:id="rId2"/>
    <p:sldId id="258" r:id="rId3"/>
    <p:sldId id="259" r:id="rId4"/>
    <p:sldId id="260" r:id="rId5"/>
    <p:sldId id="297" r:id="rId6"/>
    <p:sldId id="298" r:id="rId7"/>
    <p:sldId id="289" r:id="rId8"/>
    <p:sldId id="261" r:id="rId9"/>
    <p:sldId id="262" r:id="rId10"/>
    <p:sldId id="263" r:id="rId11"/>
    <p:sldId id="264" r:id="rId12"/>
    <p:sldId id="265" r:id="rId13"/>
    <p:sldId id="266" r:id="rId14"/>
    <p:sldId id="267" r:id="rId15"/>
    <p:sldId id="268" r:id="rId16"/>
    <p:sldId id="269" r:id="rId17"/>
    <p:sldId id="270" r:id="rId18"/>
    <p:sldId id="271" r:id="rId19"/>
    <p:sldId id="300" r:id="rId20"/>
    <p:sldId id="272" r:id="rId21"/>
    <p:sldId id="290" r:id="rId22"/>
    <p:sldId id="273" r:id="rId23"/>
    <p:sldId id="274" r:id="rId24"/>
    <p:sldId id="291" r:id="rId25"/>
    <p:sldId id="292" r:id="rId26"/>
    <p:sldId id="275" r:id="rId27"/>
    <p:sldId id="276" r:id="rId28"/>
    <p:sldId id="293" r:id="rId29"/>
    <p:sldId id="286" r:id="rId30"/>
    <p:sldId id="279" r:id="rId31"/>
    <p:sldId id="299" r:id="rId32"/>
    <p:sldId id="280" r:id="rId33"/>
    <p:sldId id="281" r:id="rId34"/>
    <p:sldId id="282" r:id="rId35"/>
    <p:sldId id="294" r:id="rId36"/>
    <p:sldId id="295" r:id="rId37"/>
    <p:sldId id="296" r:id="rId38"/>
    <p:sldId id="277" r:id="rId39"/>
  </p:sldIdLst>
  <p:sldSz cx="9144000" cy="5143500" type="screen16x9"/>
  <p:notesSz cx="68199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56" y="-44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925" cy="495300"/>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62388" y="0"/>
            <a:ext cx="2955925" cy="495300"/>
          </a:xfrm>
          <a:prstGeom prst="rect">
            <a:avLst/>
          </a:prstGeom>
        </p:spPr>
        <p:txBody>
          <a:bodyPr vert="horz" lIns="91440" tIns="45720" rIns="91440" bIns="45720" rtlCol="0"/>
          <a:lstStyle>
            <a:lvl1pPr algn="r">
              <a:defRPr sz="1200"/>
            </a:lvl1pPr>
          </a:lstStyle>
          <a:p>
            <a:fld id="{685A8BAA-7360-42F0-9098-F3604E1E3AF0}" type="datetimeFigureOut">
              <a:rPr lang="en-AU" smtClean="0"/>
              <a:t>9/06/2016</a:t>
            </a:fld>
            <a:endParaRPr lang="en-AU" dirty="0"/>
          </a:p>
        </p:txBody>
      </p:sp>
      <p:sp>
        <p:nvSpPr>
          <p:cNvPr id="4" name="Footer Placeholder 3"/>
          <p:cNvSpPr>
            <a:spLocks noGrp="1"/>
          </p:cNvSpPr>
          <p:nvPr>
            <p:ph type="ftr" sz="quarter" idx="2"/>
          </p:nvPr>
        </p:nvSpPr>
        <p:spPr>
          <a:xfrm>
            <a:off x="0" y="9421813"/>
            <a:ext cx="2955925" cy="495300"/>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62388" y="9421813"/>
            <a:ext cx="2955925" cy="495300"/>
          </a:xfrm>
          <a:prstGeom prst="rect">
            <a:avLst/>
          </a:prstGeom>
        </p:spPr>
        <p:txBody>
          <a:bodyPr vert="horz" lIns="91440" tIns="45720" rIns="91440" bIns="45720" rtlCol="0" anchor="b"/>
          <a:lstStyle>
            <a:lvl1pPr algn="r">
              <a:defRPr sz="1200"/>
            </a:lvl1pPr>
          </a:lstStyle>
          <a:p>
            <a:fld id="{EE2108C9-CE9C-4347-A0D9-233D1BBFD842}" type="slidenum">
              <a:rPr lang="en-AU" smtClean="0"/>
              <a:t>‹#›</a:t>
            </a:fld>
            <a:endParaRPr lang="en-AU" dirty="0"/>
          </a:p>
        </p:txBody>
      </p:sp>
    </p:spTree>
    <p:extLst>
      <p:ext uri="{BB962C8B-B14F-4D97-AF65-F5344CB8AC3E}">
        <p14:creationId xmlns:p14="http://schemas.microsoft.com/office/powerpoint/2010/main" val="31665343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925" cy="495300"/>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62388" y="0"/>
            <a:ext cx="2955925" cy="495300"/>
          </a:xfrm>
          <a:prstGeom prst="rect">
            <a:avLst/>
          </a:prstGeom>
        </p:spPr>
        <p:txBody>
          <a:bodyPr vert="horz" lIns="91440" tIns="45720" rIns="91440" bIns="45720" rtlCol="0"/>
          <a:lstStyle>
            <a:lvl1pPr algn="r">
              <a:defRPr sz="1200"/>
            </a:lvl1pPr>
          </a:lstStyle>
          <a:p>
            <a:fld id="{A2BCC63A-3B1B-445A-A580-6BEA6E06F041}" type="datetimeFigureOut">
              <a:rPr lang="en-AU" smtClean="0"/>
              <a:t>9/06/2016</a:t>
            </a:fld>
            <a:endParaRPr lang="en-AU" dirty="0"/>
          </a:p>
        </p:txBody>
      </p:sp>
      <p:sp>
        <p:nvSpPr>
          <p:cNvPr id="4" name="Slide Image Placeholder 3"/>
          <p:cNvSpPr>
            <a:spLocks noGrp="1" noRot="1" noChangeAspect="1"/>
          </p:cNvSpPr>
          <p:nvPr>
            <p:ph type="sldImg" idx="2"/>
          </p:nvPr>
        </p:nvSpPr>
        <p:spPr>
          <a:xfrm>
            <a:off x="104775" y="744538"/>
            <a:ext cx="6610350" cy="3719512"/>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2625" y="4711700"/>
            <a:ext cx="5454650" cy="44624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421813"/>
            <a:ext cx="2955925" cy="495300"/>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62388" y="9421813"/>
            <a:ext cx="2955925" cy="495300"/>
          </a:xfrm>
          <a:prstGeom prst="rect">
            <a:avLst/>
          </a:prstGeom>
        </p:spPr>
        <p:txBody>
          <a:bodyPr vert="horz" lIns="91440" tIns="45720" rIns="91440" bIns="45720" rtlCol="0" anchor="b"/>
          <a:lstStyle>
            <a:lvl1pPr algn="r">
              <a:defRPr sz="1200"/>
            </a:lvl1pPr>
          </a:lstStyle>
          <a:p>
            <a:fld id="{C7958FC0-90AC-4C7B-96B8-9D72B42E7D47}" type="slidenum">
              <a:rPr lang="en-AU" smtClean="0"/>
              <a:t>‹#›</a:t>
            </a:fld>
            <a:endParaRPr lang="en-AU" dirty="0"/>
          </a:p>
        </p:txBody>
      </p:sp>
    </p:spTree>
    <p:extLst>
      <p:ext uri="{BB962C8B-B14F-4D97-AF65-F5344CB8AC3E}">
        <p14:creationId xmlns:p14="http://schemas.microsoft.com/office/powerpoint/2010/main" val="3209430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a:t>
            </a:fld>
            <a:endParaRPr lang="en-AU" dirty="0"/>
          </a:p>
        </p:txBody>
      </p:sp>
    </p:spTree>
    <p:extLst>
      <p:ext uri="{BB962C8B-B14F-4D97-AF65-F5344CB8AC3E}">
        <p14:creationId xmlns:p14="http://schemas.microsoft.com/office/powerpoint/2010/main" val="3765987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10</a:t>
            </a:fld>
            <a:endParaRPr lang="en-AU" dirty="0"/>
          </a:p>
        </p:txBody>
      </p:sp>
    </p:spTree>
    <p:extLst>
      <p:ext uri="{BB962C8B-B14F-4D97-AF65-F5344CB8AC3E}">
        <p14:creationId xmlns:p14="http://schemas.microsoft.com/office/powerpoint/2010/main" val="2185014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11</a:t>
            </a:fld>
            <a:endParaRPr lang="en-AU" dirty="0"/>
          </a:p>
        </p:txBody>
      </p:sp>
    </p:spTree>
    <p:extLst>
      <p:ext uri="{BB962C8B-B14F-4D97-AF65-F5344CB8AC3E}">
        <p14:creationId xmlns:p14="http://schemas.microsoft.com/office/powerpoint/2010/main" val="409615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12</a:t>
            </a:fld>
            <a:endParaRPr lang="en-AU" dirty="0"/>
          </a:p>
        </p:txBody>
      </p:sp>
    </p:spTree>
    <p:extLst>
      <p:ext uri="{BB962C8B-B14F-4D97-AF65-F5344CB8AC3E}">
        <p14:creationId xmlns:p14="http://schemas.microsoft.com/office/powerpoint/2010/main" val="767577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13</a:t>
            </a:fld>
            <a:endParaRPr lang="en-AU" dirty="0"/>
          </a:p>
        </p:txBody>
      </p:sp>
    </p:spTree>
    <p:extLst>
      <p:ext uri="{BB962C8B-B14F-4D97-AF65-F5344CB8AC3E}">
        <p14:creationId xmlns:p14="http://schemas.microsoft.com/office/powerpoint/2010/main" val="3824325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14</a:t>
            </a:fld>
            <a:endParaRPr lang="en-AU" dirty="0"/>
          </a:p>
        </p:txBody>
      </p:sp>
    </p:spTree>
    <p:extLst>
      <p:ext uri="{BB962C8B-B14F-4D97-AF65-F5344CB8AC3E}">
        <p14:creationId xmlns:p14="http://schemas.microsoft.com/office/powerpoint/2010/main" val="2077280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15</a:t>
            </a:fld>
            <a:endParaRPr lang="en-AU" dirty="0"/>
          </a:p>
        </p:txBody>
      </p:sp>
    </p:spTree>
    <p:extLst>
      <p:ext uri="{BB962C8B-B14F-4D97-AF65-F5344CB8AC3E}">
        <p14:creationId xmlns:p14="http://schemas.microsoft.com/office/powerpoint/2010/main" val="157082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16</a:t>
            </a:fld>
            <a:endParaRPr lang="en-AU" dirty="0"/>
          </a:p>
        </p:txBody>
      </p:sp>
    </p:spTree>
    <p:extLst>
      <p:ext uri="{BB962C8B-B14F-4D97-AF65-F5344CB8AC3E}">
        <p14:creationId xmlns:p14="http://schemas.microsoft.com/office/powerpoint/2010/main" val="443603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17</a:t>
            </a:fld>
            <a:endParaRPr lang="en-AU" dirty="0"/>
          </a:p>
        </p:txBody>
      </p:sp>
    </p:spTree>
    <p:extLst>
      <p:ext uri="{BB962C8B-B14F-4D97-AF65-F5344CB8AC3E}">
        <p14:creationId xmlns:p14="http://schemas.microsoft.com/office/powerpoint/2010/main" val="3852046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18</a:t>
            </a:fld>
            <a:endParaRPr lang="en-AU" dirty="0"/>
          </a:p>
        </p:txBody>
      </p:sp>
    </p:spTree>
    <p:extLst>
      <p:ext uri="{BB962C8B-B14F-4D97-AF65-F5344CB8AC3E}">
        <p14:creationId xmlns:p14="http://schemas.microsoft.com/office/powerpoint/2010/main" val="4031740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19</a:t>
            </a:fld>
            <a:endParaRPr lang="en-AU" dirty="0"/>
          </a:p>
        </p:txBody>
      </p:sp>
    </p:spTree>
    <p:extLst>
      <p:ext uri="{BB962C8B-B14F-4D97-AF65-F5344CB8AC3E}">
        <p14:creationId xmlns:p14="http://schemas.microsoft.com/office/powerpoint/2010/main" val="4031740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a:t>
            </a:fld>
            <a:endParaRPr lang="en-AU" dirty="0"/>
          </a:p>
        </p:txBody>
      </p:sp>
    </p:spTree>
    <p:extLst>
      <p:ext uri="{BB962C8B-B14F-4D97-AF65-F5344CB8AC3E}">
        <p14:creationId xmlns:p14="http://schemas.microsoft.com/office/powerpoint/2010/main" val="37163540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20</a:t>
            </a:fld>
            <a:endParaRPr lang="en-AU" dirty="0"/>
          </a:p>
        </p:txBody>
      </p:sp>
    </p:spTree>
    <p:extLst>
      <p:ext uri="{BB962C8B-B14F-4D97-AF65-F5344CB8AC3E}">
        <p14:creationId xmlns:p14="http://schemas.microsoft.com/office/powerpoint/2010/main" val="8332597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21</a:t>
            </a:fld>
            <a:endParaRPr lang="en-AU" dirty="0"/>
          </a:p>
        </p:txBody>
      </p:sp>
    </p:spTree>
    <p:extLst>
      <p:ext uri="{BB962C8B-B14F-4D97-AF65-F5344CB8AC3E}">
        <p14:creationId xmlns:p14="http://schemas.microsoft.com/office/powerpoint/2010/main" val="8332597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22</a:t>
            </a:fld>
            <a:endParaRPr lang="en-AU" dirty="0"/>
          </a:p>
        </p:txBody>
      </p:sp>
    </p:spTree>
    <p:extLst>
      <p:ext uri="{BB962C8B-B14F-4D97-AF65-F5344CB8AC3E}">
        <p14:creationId xmlns:p14="http://schemas.microsoft.com/office/powerpoint/2010/main" val="1766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23</a:t>
            </a:fld>
            <a:endParaRPr lang="en-AU" dirty="0"/>
          </a:p>
        </p:txBody>
      </p:sp>
    </p:spTree>
    <p:extLst>
      <p:ext uri="{BB962C8B-B14F-4D97-AF65-F5344CB8AC3E}">
        <p14:creationId xmlns:p14="http://schemas.microsoft.com/office/powerpoint/2010/main" val="19408374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24</a:t>
            </a:fld>
            <a:endParaRPr lang="en-AU" dirty="0"/>
          </a:p>
        </p:txBody>
      </p:sp>
    </p:spTree>
    <p:extLst>
      <p:ext uri="{BB962C8B-B14F-4D97-AF65-F5344CB8AC3E}">
        <p14:creationId xmlns:p14="http://schemas.microsoft.com/office/powerpoint/2010/main" val="19408374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25</a:t>
            </a:fld>
            <a:endParaRPr lang="en-AU" dirty="0"/>
          </a:p>
        </p:txBody>
      </p:sp>
    </p:spTree>
    <p:extLst>
      <p:ext uri="{BB962C8B-B14F-4D97-AF65-F5344CB8AC3E}">
        <p14:creationId xmlns:p14="http://schemas.microsoft.com/office/powerpoint/2010/main" val="19408374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26</a:t>
            </a:fld>
            <a:endParaRPr lang="en-AU" dirty="0"/>
          </a:p>
        </p:txBody>
      </p:sp>
    </p:spTree>
    <p:extLst>
      <p:ext uri="{BB962C8B-B14F-4D97-AF65-F5344CB8AC3E}">
        <p14:creationId xmlns:p14="http://schemas.microsoft.com/office/powerpoint/2010/main" val="4613626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27</a:t>
            </a:fld>
            <a:endParaRPr lang="en-AU" dirty="0"/>
          </a:p>
        </p:txBody>
      </p:sp>
    </p:spTree>
    <p:extLst>
      <p:ext uri="{BB962C8B-B14F-4D97-AF65-F5344CB8AC3E}">
        <p14:creationId xmlns:p14="http://schemas.microsoft.com/office/powerpoint/2010/main" val="21146192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28</a:t>
            </a:fld>
            <a:endParaRPr lang="en-AU" dirty="0"/>
          </a:p>
        </p:txBody>
      </p:sp>
    </p:spTree>
    <p:extLst>
      <p:ext uri="{BB962C8B-B14F-4D97-AF65-F5344CB8AC3E}">
        <p14:creationId xmlns:p14="http://schemas.microsoft.com/office/powerpoint/2010/main" val="21146192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29</a:t>
            </a:fld>
            <a:endParaRPr lang="en-AU" dirty="0"/>
          </a:p>
        </p:txBody>
      </p:sp>
    </p:spTree>
    <p:extLst>
      <p:ext uri="{BB962C8B-B14F-4D97-AF65-F5344CB8AC3E}">
        <p14:creationId xmlns:p14="http://schemas.microsoft.com/office/powerpoint/2010/main" val="1021727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a:t>
            </a:fld>
            <a:endParaRPr lang="en-AU" dirty="0"/>
          </a:p>
        </p:txBody>
      </p:sp>
    </p:spTree>
    <p:extLst>
      <p:ext uri="{BB962C8B-B14F-4D97-AF65-F5344CB8AC3E}">
        <p14:creationId xmlns:p14="http://schemas.microsoft.com/office/powerpoint/2010/main" val="24003909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30</a:t>
            </a:fld>
            <a:endParaRPr lang="en-AU" dirty="0"/>
          </a:p>
        </p:txBody>
      </p:sp>
    </p:spTree>
    <p:extLst>
      <p:ext uri="{BB962C8B-B14F-4D97-AF65-F5344CB8AC3E}">
        <p14:creationId xmlns:p14="http://schemas.microsoft.com/office/powerpoint/2010/main" val="42123564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31</a:t>
            </a:fld>
            <a:endParaRPr lang="en-AU" dirty="0"/>
          </a:p>
        </p:txBody>
      </p:sp>
    </p:spTree>
    <p:extLst>
      <p:ext uri="{BB962C8B-B14F-4D97-AF65-F5344CB8AC3E}">
        <p14:creationId xmlns:p14="http://schemas.microsoft.com/office/powerpoint/2010/main" val="42123564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32</a:t>
            </a:fld>
            <a:endParaRPr lang="en-AU" dirty="0"/>
          </a:p>
        </p:txBody>
      </p:sp>
    </p:spTree>
    <p:extLst>
      <p:ext uri="{BB962C8B-B14F-4D97-AF65-F5344CB8AC3E}">
        <p14:creationId xmlns:p14="http://schemas.microsoft.com/office/powerpoint/2010/main" val="28622384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33</a:t>
            </a:fld>
            <a:endParaRPr lang="en-AU" dirty="0"/>
          </a:p>
        </p:txBody>
      </p:sp>
    </p:spTree>
    <p:extLst>
      <p:ext uri="{BB962C8B-B14F-4D97-AF65-F5344CB8AC3E}">
        <p14:creationId xmlns:p14="http://schemas.microsoft.com/office/powerpoint/2010/main" val="10851057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34</a:t>
            </a:fld>
            <a:endParaRPr lang="en-AU" dirty="0"/>
          </a:p>
        </p:txBody>
      </p:sp>
    </p:spTree>
    <p:extLst>
      <p:ext uri="{BB962C8B-B14F-4D97-AF65-F5344CB8AC3E}">
        <p14:creationId xmlns:p14="http://schemas.microsoft.com/office/powerpoint/2010/main" val="30844266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35</a:t>
            </a:fld>
            <a:endParaRPr lang="en-AU" dirty="0"/>
          </a:p>
        </p:txBody>
      </p:sp>
    </p:spTree>
    <p:extLst>
      <p:ext uri="{BB962C8B-B14F-4D97-AF65-F5344CB8AC3E}">
        <p14:creationId xmlns:p14="http://schemas.microsoft.com/office/powerpoint/2010/main" val="30844266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36</a:t>
            </a:fld>
            <a:endParaRPr lang="en-AU" dirty="0"/>
          </a:p>
        </p:txBody>
      </p:sp>
    </p:spTree>
    <p:extLst>
      <p:ext uri="{BB962C8B-B14F-4D97-AF65-F5344CB8AC3E}">
        <p14:creationId xmlns:p14="http://schemas.microsoft.com/office/powerpoint/2010/main" val="30844266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37</a:t>
            </a:fld>
            <a:endParaRPr lang="en-AU" dirty="0"/>
          </a:p>
        </p:txBody>
      </p:sp>
    </p:spTree>
    <p:extLst>
      <p:ext uri="{BB962C8B-B14F-4D97-AF65-F5344CB8AC3E}">
        <p14:creationId xmlns:p14="http://schemas.microsoft.com/office/powerpoint/2010/main" val="37163540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38</a:t>
            </a:fld>
            <a:endParaRPr lang="en-AU" dirty="0"/>
          </a:p>
        </p:txBody>
      </p:sp>
    </p:spTree>
    <p:extLst>
      <p:ext uri="{BB962C8B-B14F-4D97-AF65-F5344CB8AC3E}">
        <p14:creationId xmlns:p14="http://schemas.microsoft.com/office/powerpoint/2010/main" val="933288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4</a:t>
            </a:fld>
            <a:endParaRPr lang="en-AU" dirty="0"/>
          </a:p>
        </p:txBody>
      </p:sp>
    </p:spTree>
    <p:extLst>
      <p:ext uri="{BB962C8B-B14F-4D97-AF65-F5344CB8AC3E}">
        <p14:creationId xmlns:p14="http://schemas.microsoft.com/office/powerpoint/2010/main" val="2980630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5</a:t>
            </a:fld>
            <a:endParaRPr lang="en-AU" dirty="0"/>
          </a:p>
        </p:txBody>
      </p:sp>
    </p:spTree>
    <p:extLst>
      <p:ext uri="{BB962C8B-B14F-4D97-AF65-F5344CB8AC3E}">
        <p14:creationId xmlns:p14="http://schemas.microsoft.com/office/powerpoint/2010/main" val="2980630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6</a:t>
            </a:fld>
            <a:endParaRPr lang="en-AU" dirty="0"/>
          </a:p>
        </p:txBody>
      </p:sp>
    </p:spTree>
    <p:extLst>
      <p:ext uri="{BB962C8B-B14F-4D97-AF65-F5344CB8AC3E}">
        <p14:creationId xmlns:p14="http://schemas.microsoft.com/office/powerpoint/2010/main" val="2980630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7</a:t>
            </a:fld>
            <a:endParaRPr lang="en-AU" dirty="0"/>
          </a:p>
        </p:txBody>
      </p:sp>
    </p:spTree>
    <p:extLst>
      <p:ext uri="{BB962C8B-B14F-4D97-AF65-F5344CB8AC3E}">
        <p14:creationId xmlns:p14="http://schemas.microsoft.com/office/powerpoint/2010/main" val="1044373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8</a:t>
            </a:fld>
            <a:endParaRPr lang="en-AU" dirty="0"/>
          </a:p>
        </p:txBody>
      </p:sp>
    </p:spTree>
    <p:extLst>
      <p:ext uri="{BB962C8B-B14F-4D97-AF65-F5344CB8AC3E}">
        <p14:creationId xmlns:p14="http://schemas.microsoft.com/office/powerpoint/2010/main" val="1044373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9</a:t>
            </a:fld>
            <a:endParaRPr lang="en-AU" dirty="0"/>
          </a:p>
        </p:txBody>
      </p:sp>
    </p:spTree>
    <p:extLst>
      <p:ext uri="{BB962C8B-B14F-4D97-AF65-F5344CB8AC3E}">
        <p14:creationId xmlns:p14="http://schemas.microsoft.com/office/powerpoint/2010/main" val="1033736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51435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52318"/>
            <a:ext cx="9013372" cy="501915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2400300"/>
            <a:ext cx="6400800" cy="120015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1E49423-2971-47A4-9C8D-0742FB22799D}" type="datetime1">
              <a:rPr lang="en-AU" smtClean="0"/>
              <a:t>9/06/2016</a:t>
            </a:fld>
            <a:endParaRPr lang="en-AU" dirty="0"/>
          </a:p>
        </p:txBody>
      </p:sp>
      <p:sp>
        <p:nvSpPr>
          <p:cNvPr id="17" name="Footer Placeholder 16"/>
          <p:cNvSpPr>
            <a:spLocks noGrp="1"/>
          </p:cNvSpPr>
          <p:nvPr>
            <p:ph type="ftr" sz="quarter" idx="11"/>
          </p:nvPr>
        </p:nvSpPr>
        <p:spPr/>
        <p:txBody>
          <a:bodyPr/>
          <a:lstStyle/>
          <a:p>
            <a:endParaRPr lang="en-AU"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C30A0A7B-D0A3-493D-B836-F5C582AC8183}" type="slidenum">
              <a:rPr lang="en-AU" smtClean="0"/>
              <a:t>‹#›</a:t>
            </a:fld>
            <a:endParaRPr lang="en-AU" dirty="0"/>
          </a:p>
        </p:txBody>
      </p:sp>
      <p:sp>
        <p:nvSpPr>
          <p:cNvPr id="7" name="Rectangle 6"/>
          <p:cNvSpPr/>
          <p:nvPr/>
        </p:nvSpPr>
        <p:spPr>
          <a:xfrm>
            <a:off x="62934" y="1086978"/>
            <a:ext cx="9021537" cy="1145512"/>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4" y="1047541"/>
            <a:ext cx="9021537" cy="90435"/>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4" y="2232488"/>
            <a:ext cx="9021537" cy="82899"/>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129449"/>
            <a:ext cx="8229600" cy="1102519"/>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EC09C00-F45B-4FDE-94BB-8A46ABB42F1A}" type="datetime1">
              <a:rPr lang="en-AU" smtClean="0"/>
              <a:t>9/06/2016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C30A0A7B-D0A3-493D-B836-F5C582AC8183}" type="slidenum">
              <a:rPr lang="en-AU" smtClean="0"/>
              <a:t>‹#›</a:t>
            </a:fld>
            <a:endParaRPr lang="en-A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2"/>
            <a:ext cx="2011680" cy="4388644"/>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05980"/>
            <a:ext cx="5562600" cy="438864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BF34ABB-D5EA-4A0A-8881-225FD34A486E}" type="datetime1">
              <a:rPr lang="en-AU" smtClean="0"/>
              <a:t>9/06/2016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C30A0A7B-D0A3-493D-B836-F5C582AC8183}" type="slidenum">
              <a:rPr lang="en-AU" smtClean="0"/>
              <a:t>‹#›</a:t>
            </a:fld>
            <a:endParaRPr lang="en-A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FB2A11B-C49C-45CF-B213-84CFF9448EBF}" type="datetime1">
              <a:rPr lang="en-AU" smtClean="0"/>
              <a:t>9/06/2016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C30A0A7B-D0A3-493D-B836-F5C582AC8183}" type="slidenum">
              <a:rPr lang="en-AU" smtClean="0"/>
              <a:t>‹#›</a:t>
            </a:fld>
            <a:endParaRPr lang="en-AU" dirty="0"/>
          </a:p>
        </p:txBody>
      </p:sp>
      <p:sp>
        <p:nvSpPr>
          <p:cNvPr id="8" name="Content Placeholder 7"/>
          <p:cNvSpPr>
            <a:spLocks noGrp="1"/>
          </p:cNvSpPr>
          <p:nvPr>
            <p:ph sz="quarter" idx="1"/>
          </p:nvPr>
        </p:nvSpPr>
        <p:spPr>
          <a:xfrm>
            <a:off x="914400" y="1085850"/>
            <a:ext cx="7772400" cy="3429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51435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52318"/>
            <a:ext cx="9013372" cy="501915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714376"/>
            <a:ext cx="7772400" cy="1021556"/>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1910954"/>
            <a:ext cx="7772400" cy="1003697"/>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1C17BF8-3782-4334-B795-F005F8250283}" type="datetime1">
              <a:rPr lang="en-AU" smtClean="0"/>
              <a:t>9/06/2016</a:t>
            </a:fld>
            <a:endParaRPr lang="en-AU" dirty="0"/>
          </a:p>
        </p:txBody>
      </p:sp>
      <p:sp>
        <p:nvSpPr>
          <p:cNvPr id="5" name="Footer Placeholder 4"/>
          <p:cNvSpPr>
            <a:spLocks noGrp="1"/>
          </p:cNvSpPr>
          <p:nvPr>
            <p:ph type="ftr" sz="quarter" idx="11"/>
          </p:nvPr>
        </p:nvSpPr>
        <p:spPr>
          <a:xfrm>
            <a:off x="800100" y="4629150"/>
            <a:ext cx="4000500" cy="342900"/>
          </a:xfrm>
        </p:spPr>
        <p:txBody>
          <a:bodyPr/>
          <a:lstStyle/>
          <a:p>
            <a:endParaRPr lang="en-AU" dirty="0"/>
          </a:p>
        </p:txBody>
      </p:sp>
      <p:sp>
        <p:nvSpPr>
          <p:cNvPr id="7" name="Rectangle 6"/>
          <p:cNvSpPr/>
          <p:nvPr/>
        </p:nvSpPr>
        <p:spPr>
          <a:xfrm flipV="1">
            <a:off x="69415" y="1782623"/>
            <a:ext cx="9013515" cy="6858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9" y="1756108"/>
            <a:ext cx="9013781" cy="3428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9" y="1851660"/>
            <a:ext cx="9014621" cy="3429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4656582"/>
            <a:ext cx="457200" cy="342900"/>
          </a:xfrm>
        </p:spPr>
        <p:txBody>
          <a:bodyPr/>
          <a:lstStyle/>
          <a:p>
            <a:fld id="{C30A0A7B-D0A3-493D-B836-F5C582AC8183}" type="slidenum">
              <a:rPr lang="en-AU" smtClean="0"/>
              <a:t>‹#›</a:t>
            </a:fld>
            <a:endParaRPr lang="en-AU"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05B354D-EBA7-4C55-A635-95A9C42A33BE}" type="datetime1">
              <a:rPr lang="en-AU" smtClean="0"/>
              <a:t>9/06/2016</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C30A0A7B-D0A3-493D-B836-F5C582AC8183}" type="slidenum">
              <a:rPr lang="en-AU" smtClean="0"/>
              <a:t>‹#›</a:t>
            </a:fld>
            <a:endParaRPr lang="en-AU" dirty="0"/>
          </a:p>
        </p:txBody>
      </p:sp>
      <p:sp>
        <p:nvSpPr>
          <p:cNvPr id="9" name="Content Placeholder 8"/>
          <p:cNvSpPr>
            <a:spLocks noGrp="1"/>
          </p:cNvSpPr>
          <p:nvPr>
            <p:ph sz="quarter" idx="1"/>
          </p:nvPr>
        </p:nvSpPr>
        <p:spPr>
          <a:xfrm>
            <a:off x="914400" y="1085850"/>
            <a:ext cx="3749040" cy="3429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085850"/>
            <a:ext cx="3749040" cy="3429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04788"/>
            <a:ext cx="7772400" cy="85725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085850"/>
            <a:ext cx="3733800" cy="5715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085850"/>
            <a:ext cx="3733800" cy="5715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0677FA6-48B9-4246-83B1-2F8CAFC6CD9B}" type="datetime1">
              <a:rPr lang="en-AU" smtClean="0"/>
              <a:t>9/06/2016</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C30A0A7B-D0A3-493D-B836-F5C582AC8183}" type="slidenum">
              <a:rPr lang="en-AU" smtClean="0"/>
              <a:t>‹#›</a:t>
            </a:fld>
            <a:endParaRPr lang="en-AU" dirty="0"/>
          </a:p>
        </p:txBody>
      </p:sp>
      <p:sp>
        <p:nvSpPr>
          <p:cNvPr id="11" name="Content Placeholder 10"/>
          <p:cNvSpPr>
            <a:spLocks noGrp="1"/>
          </p:cNvSpPr>
          <p:nvPr>
            <p:ph sz="half" idx="2"/>
          </p:nvPr>
        </p:nvSpPr>
        <p:spPr>
          <a:xfrm>
            <a:off x="914400" y="1685925"/>
            <a:ext cx="3733800" cy="291465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1685925"/>
            <a:ext cx="3733800" cy="291465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821E96E-9D11-4F7E-A34C-817414F51273}" type="datetime1">
              <a:rPr lang="en-AU" smtClean="0"/>
              <a:t>9/06/2016</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C30A0A7B-D0A3-493D-B836-F5C582AC8183}" type="slidenum">
              <a:rPr lang="en-AU" smtClean="0"/>
              <a:t>‹#›</a:t>
            </a:fld>
            <a:endParaRPr lang="en-A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13C8E7-547F-4F99-81E7-BB58A0E8F3CF}" type="datetime1">
              <a:rPr lang="en-AU" smtClean="0"/>
              <a:t>9/06/2016</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a:t>
            </a:fld>
            <a:endParaRPr lang="en-A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51435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52316"/>
            <a:ext cx="9013372" cy="5020056"/>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04788"/>
            <a:ext cx="7772400" cy="85725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200150"/>
            <a:ext cx="1905000" cy="337185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68CC5F9-E35D-4C67-90CB-B2C820ECA09D}" type="datetime1">
              <a:rPr lang="en-AU" smtClean="0"/>
              <a:t>9/06/2016</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C30A0A7B-D0A3-493D-B836-F5C582AC8183}" type="slidenum">
              <a:rPr lang="en-AU" smtClean="0"/>
              <a:t>‹#›</a:t>
            </a:fld>
            <a:endParaRPr lang="en-AU" dirty="0"/>
          </a:p>
        </p:txBody>
      </p:sp>
      <p:sp>
        <p:nvSpPr>
          <p:cNvPr id="11" name="Content Placeholder 10"/>
          <p:cNvSpPr>
            <a:spLocks noGrp="1"/>
          </p:cNvSpPr>
          <p:nvPr>
            <p:ph sz="quarter" idx="1"/>
          </p:nvPr>
        </p:nvSpPr>
        <p:spPr>
          <a:xfrm>
            <a:off x="2971800" y="1200150"/>
            <a:ext cx="5715000" cy="337185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675413"/>
            <a:ext cx="7315200" cy="391716"/>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4084369"/>
            <a:ext cx="7315200" cy="51435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41784C0-7805-468B-84EE-2FE3085B98F5}" type="datetime1">
              <a:rPr lang="en-AU" smtClean="0"/>
              <a:t>9/06/2016</a:t>
            </a:fld>
            <a:endParaRPr lang="en-AU" dirty="0"/>
          </a:p>
        </p:txBody>
      </p:sp>
      <p:sp>
        <p:nvSpPr>
          <p:cNvPr id="6" name="Footer Placeholder 5"/>
          <p:cNvSpPr>
            <a:spLocks noGrp="1"/>
          </p:cNvSpPr>
          <p:nvPr>
            <p:ph type="ftr" sz="quarter" idx="11"/>
          </p:nvPr>
        </p:nvSpPr>
        <p:spPr>
          <a:xfrm>
            <a:off x="914400" y="4629150"/>
            <a:ext cx="3886200" cy="342900"/>
          </a:xfrm>
        </p:spPr>
        <p:txBody>
          <a:bodyPr/>
          <a:lstStyle/>
          <a:p>
            <a:endParaRPr lang="en-AU" dirty="0"/>
          </a:p>
        </p:txBody>
      </p:sp>
      <p:sp>
        <p:nvSpPr>
          <p:cNvPr id="7" name="Slide Number Placeholder 6"/>
          <p:cNvSpPr>
            <a:spLocks noGrp="1"/>
          </p:cNvSpPr>
          <p:nvPr>
            <p:ph type="sldNum" sz="quarter" idx="12"/>
          </p:nvPr>
        </p:nvSpPr>
        <p:spPr>
          <a:xfrm>
            <a:off x="146304" y="4656582"/>
            <a:ext cx="457200" cy="342900"/>
          </a:xfrm>
        </p:spPr>
        <p:txBody>
          <a:bodyPr/>
          <a:lstStyle/>
          <a:p>
            <a:fld id="{C30A0A7B-D0A3-493D-B836-F5C582AC8183}" type="slidenum">
              <a:rPr lang="en-AU" smtClean="0"/>
              <a:t>‹#›</a:t>
            </a:fld>
            <a:endParaRPr lang="en-AU" dirty="0"/>
          </a:p>
        </p:txBody>
      </p:sp>
      <p:sp>
        <p:nvSpPr>
          <p:cNvPr id="11" name="Rectangle 10"/>
          <p:cNvSpPr/>
          <p:nvPr/>
        </p:nvSpPr>
        <p:spPr>
          <a:xfrm flipV="1">
            <a:off x="68307" y="3512666"/>
            <a:ext cx="9006840" cy="6858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11" y="3487857"/>
            <a:ext cx="9006639" cy="3428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3" y="3579920"/>
            <a:ext cx="9006637" cy="3660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11" y="50007"/>
            <a:ext cx="9001873" cy="3436144"/>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51435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52316"/>
            <a:ext cx="9013372" cy="5020056"/>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05979"/>
            <a:ext cx="7772400" cy="85725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085850"/>
            <a:ext cx="7772400" cy="3429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4643437"/>
            <a:ext cx="2476500" cy="357188"/>
          </a:xfrm>
          <a:prstGeom prst="rect">
            <a:avLst/>
          </a:prstGeom>
        </p:spPr>
        <p:txBody>
          <a:bodyPr anchor="ctr" anchorCtr="0"/>
          <a:lstStyle>
            <a:lvl1pPr algn="r" eaLnBrk="1" latinLnBrk="0" hangingPunct="1">
              <a:defRPr kumimoji="0" sz="1400">
                <a:solidFill>
                  <a:schemeClr val="tx2"/>
                </a:solidFill>
              </a:defRPr>
            </a:lvl1pPr>
          </a:lstStyle>
          <a:p>
            <a:fld id="{080EC76B-5F8F-4C8E-A888-61CAF8CD240A}" type="datetime1">
              <a:rPr lang="en-AU" smtClean="0"/>
              <a:t>9/06/2016</a:t>
            </a:fld>
            <a:endParaRPr lang="en-AU" dirty="0"/>
          </a:p>
        </p:txBody>
      </p:sp>
      <p:sp>
        <p:nvSpPr>
          <p:cNvPr id="3" name="Footer Placeholder 2"/>
          <p:cNvSpPr>
            <a:spLocks noGrp="1"/>
          </p:cNvSpPr>
          <p:nvPr>
            <p:ph type="ftr" sz="quarter" idx="3"/>
          </p:nvPr>
        </p:nvSpPr>
        <p:spPr>
          <a:xfrm>
            <a:off x="914400" y="4629150"/>
            <a:ext cx="3962400" cy="342900"/>
          </a:xfrm>
          <a:prstGeom prst="rect">
            <a:avLst/>
          </a:prstGeom>
        </p:spPr>
        <p:txBody>
          <a:bodyPr anchor="ctr" anchorCtr="0"/>
          <a:lstStyle>
            <a:lvl1pPr eaLnBrk="1" latinLnBrk="0" hangingPunct="1">
              <a:defRPr kumimoji="0" sz="1400">
                <a:solidFill>
                  <a:schemeClr val="tx2"/>
                </a:solidFill>
              </a:defRPr>
            </a:lvl1pPr>
          </a:lstStyle>
          <a:p>
            <a:endParaRPr lang="en-AU" dirty="0"/>
          </a:p>
        </p:txBody>
      </p:sp>
      <p:sp>
        <p:nvSpPr>
          <p:cNvPr id="23" name="Slide Number Placeholder 22"/>
          <p:cNvSpPr>
            <a:spLocks noGrp="1"/>
          </p:cNvSpPr>
          <p:nvPr>
            <p:ph type="sldNum" sz="quarter" idx="4"/>
          </p:nvPr>
        </p:nvSpPr>
        <p:spPr>
          <a:xfrm>
            <a:off x="146304" y="4657725"/>
            <a:ext cx="457200" cy="3429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30A0A7B-D0A3-493D-B836-F5C582AC8183}" type="slidenum">
              <a:rPr lang="en-AU" smtClean="0"/>
              <a:t>‹#›</a:t>
            </a:fld>
            <a:endParaRPr lang="en-AU"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AU" dirty="0" smtClean="0"/>
              <a:t>Presentation by the Honourable Justice Buchanan</a:t>
            </a:r>
          </a:p>
          <a:p>
            <a:r>
              <a:rPr lang="en-AU" dirty="0" smtClean="0"/>
              <a:t>10 June 2016</a:t>
            </a:r>
            <a:endParaRPr lang="en-AU" dirty="0"/>
          </a:p>
        </p:txBody>
      </p:sp>
      <p:sp>
        <p:nvSpPr>
          <p:cNvPr id="2" name="Title 1"/>
          <p:cNvSpPr>
            <a:spLocks noGrp="1"/>
          </p:cNvSpPr>
          <p:nvPr>
            <p:ph type="ctrTitle"/>
          </p:nvPr>
        </p:nvSpPr>
        <p:spPr/>
        <p:txBody>
          <a:bodyPr>
            <a:normAutofit fontScale="90000"/>
          </a:bodyPr>
          <a:lstStyle/>
          <a:p>
            <a:r>
              <a:rPr lang="en-AU" dirty="0" smtClean="0"/>
              <a:t>Role of Reviewing Courts in Administrative Decision Making</a:t>
            </a: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1</a:t>
            </a:fld>
            <a:endParaRPr lang="en-AU" dirty="0"/>
          </a:p>
        </p:txBody>
      </p:sp>
    </p:spTree>
    <p:extLst>
      <p:ext uri="{BB962C8B-B14F-4D97-AF65-F5344CB8AC3E}">
        <p14:creationId xmlns:p14="http://schemas.microsoft.com/office/powerpoint/2010/main" val="3088034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95486"/>
            <a:ext cx="7772400" cy="597713"/>
          </a:xfrm>
        </p:spPr>
        <p:txBody>
          <a:bodyPr>
            <a:normAutofit fontScale="90000"/>
          </a:bodyPr>
          <a:lstStyle/>
          <a:p>
            <a:pPr algn="ctr"/>
            <a:r>
              <a:rPr lang="en-AU" dirty="0" smtClean="0"/>
              <a:t/>
            </a:r>
            <a:br>
              <a:rPr lang="en-AU" dirty="0" smtClean="0"/>
            </a:br>
            <a:r>
              <a:rPr lang="en-AU" dirty="0" smtClean="0"/>
              <a:t/>
            </a:r>
            <a:br>
              <a:rPr lang="en-AU" dirty="0" smtClean="0"/>
            </a:br>
            <a:r>
              <a:rPr lang="en-AU" dirty="0"/>
              <a:t/>
            </a:r>
            <a:br>
              <a:rPr lang="en-AU" dirty="0"/>
            </a:br>
            <a:r>
              <a:rPr lang="en-AU" dirty="0" smtClean="0"/>
              <a:t/>
            </a:r>
            <a:br>
              <a:rPr lang="en-AU" dirty="0" smtClean="0"/>
            </a:br>
            <a:r>
              <a:rPr lang="en-AU" dirty="0"/>
              <a:t/>
            </a:r>
            <a:br>
              <a:rPr lang="en-AU" dirty="0"/>
            </a:br>
            <a:r>
              <a:rPr lang="en-AU" dirty="0" smtClean="0"/>
              <a:t/>
            </a:r>
            <a:br>
              <a:rPr lang="en-AU" dirty="0" smtClean="0"/>
            </a:br>
            <a:r>
              <a:rPr lang="en-AU" dirty="0"/>
              <a:t/>
            </a:r>
            <a:br>
              <a:rPr lang="en-AU" dirty="0"/>
            </a:br>
            <a:r>
              <a:rPr lang="en-AU" dirty="0" smtClean="0"/>
              <a:t/>
            </a:r>
            <a:br>
              <a:rPr lang="en-AU" dirty="0" smtClean="0"/>
            </a:br>
            <a:r>
              <a:rPr lang="en-AU" sz="3300" i="1" dirty="0" smtClean="0"/>
              <a:t>House v The King </a:t>
            </a:r>
            <a:r>
              <a:rPr lang="en-AU" sz="3300" dirty="0" smtClean="0"/>
              <a:t>(1936) 55 CLR 499</a:t>
            </a:r>
            <a:endParaRPr lang="en-AU" sz="3300" dirty="0"/>
          </a:p>
        </p:txBody>
      </p:sp>
      <p:sp>
        <p:nvSpPr>
          <p:cNvPr id="3" name="Content Placeholder 2"/>
          <p:cNvSpPr>
            <a:spLocks noGrp="1"/>
          </p:cNvSpPr>
          <p:nvPr>
            <p:ph sz="quarter" idx="1"/>
          </p:nvPr>
        </p:nvSpPr>
        <p:spPr>
          <a:xfrm>
            <a:off x="899592" y="771550"/>
            <a:ext cx="7772400" cy="4176464"/>
          </a:xfrm>
        </p:spPr>
        <p:txBody>
          <a:bodyPr>
            <a:normAutofit fontScale="25000" lnSpcReduction="20000"/>
          </a:bodyPr>
          <a:lstStyle/>
          <a:p>
            <a:pPr marL="0" indent="0">
              <a:buNone/>
            </a:pPr>
            <a:r>
              <a:rPr lang="sv-SE" sz="8000" dirty="0" smtClean="0"/>
              <a:t>Dixon</a:t>
            </a:r>
            <a:r>
              <a:rPr lang="sv-SE" sz="8000" dirty="0"/>
              <a:t>, Evatt and McTiernan JJ at </a:t>
            </a:r>
            <a:r>
              <a:rPr lang="sv-SE" sz="8000" dirty="0" smtClean="0"/>
              <a:t>504-505:</a:t>
            </a:r>
          </a:p>
          <a:p>
            <a:pPr marL="0" indent="0">
              <a:buNone/>
            </a:pPr>
            <a:r>
              <a:rPr lang="en-AU" sz="8000" dirty="0" smtClean="0"/>
              <a:t>The </a:t>
            </a:r>
            <a:r>
              <a:rPr lang="en-AU" sz="8000" dirty="0"/>
              <a:t>manner in which an appeal against an exercise of discretion should be determined is governed by established </a:t>
            </a:r>
            <a:r>
              <a:rPr lang="en-AU" sz="8000" dirty="0" smtClean="0"/>
              <a:t>principles. It </a:t>
            </a:r>
            <a:r>
              <a:rPr lang="en-AU" sz="8000" dirty="0"/>
              <a:t>is not enough that the judges composing the appellate court consider that, if they had been in the position of the primary judge, they would have taken a different course. It must appear that some error has been made in exercising the discretion</a:t>
            </a:r>
            <a:r>
              <a:rPr lang="en-AU" sz="8000" dirty="0" smtClean="0"/>
              <a:t>. If </a:t>
            </a:r>
            <a:r>
              <a:rPr lang="en-AU" sz="8000" dirty="0"/>
              <a:t>the judge acts upon a wrong principle, if he allows extraneous or irrelevant matters to guide or affect him, if he mistakes the facts, if he does not take into account some material consideration, then his determination should be reviewed and the </a:t>
            </a:r>
            <a:r>
              <a:rPr lang="en-AU" sz="8000" dirty="0" smtClean="0"/>
              <a:t>appellate </a:t>
            </a:r>
            <a:r>
              <a:rPr lang="en-AU" sz="8000" dirty="0"/>
              <a:t>court may exercise its own discretion in substitution for his if it has the </a:t>
            </a:r>
            <a:r>
              <a:rPr lang="en-AU" sz="8000" dirty="0" smtClean="0"/>
              <a:t>materials </a:t>
            </a:r>
            <a:r>
              <a:rPr lang="en-AU" sz="8000" dirty="0"/>
              <a:t>for doing so.</a:t>
            </a:r>
            <a:r>
              <a:rPr lang="en-AU" sz="8000" b="1" dirty="0"/>
              <a:t> </a:t>
            </a:r>
            <a:r>
              <a:rPr lang="en-AU" sz="8000" dirty="0" smtClean="0"/>
              <a:t>It </a:t>
            </a:r>
            <a:r>
              <a:rPr lang="en-AU" sz="8000" dirty="0"/>
              <a:t>may not appear how the primary judge has reached the result embodied in his order, but, if upon the facts it is unreasonable or plainly unjust, the appellate court may infer that in some way there has been a failure properly to exercise the discretion which the law reposes in the court of first instance. In such a case, although the nature of the error may not be discoverable, the exercise of the discretion is reviewed on the ground that a substantial wrong has in fact occurred</a:t>
            </a:r>
            <a:r>
              <a:rPr lang="en-AU" sz="8000" dirty="0" smtClean="0"/>
              <a:t>.</a:t>
            </a:r>
            <a:r>
              <a:rPr lang="en-AU" sz="8800" dirty="0" smtClean="0"/>
              <a:t> </a:t>
            </a:r>
            <a:endParaRPr lang="en-AU" sz="8800" dirty="0"/>
          </a:p>
        </p:txBody>
      </p:sp>
      <p:sp>
        <p:nvSpPr>
          <p:cNvPr id="4" name="Slide Number Placeholder 3"/>
          <p:cNvSpPr>
            <a:spLocks noGrp="1"/>
          </p:cNvSpPr>
          <p:nvPr>
            <p:ph type="sldNum" sz="quarter" idx="12"/>
          </p:nvPr>
        </p:nvSpPr>
        <p:spPr/>
        <p:txBody>
          <a:bodyPr/>
          <a:lstStyle/>
          <a:p>
            <a:fld id="{C30A0A7B-D0A3-493D-B836-F5C582AC8183}" type="slidenum">
              <a:rPr lang="en-AU" smtClean="0"/>
              <a:t>10</a:t>
            </a:fld>
            <a:endParaRPr lang="en-AU" dirty="0"/>
          </a:p>
        </p:txBody>
      </p:sp>
    </p:spTree>
    <p:extLst>
      <p:ext uri="{BB962C8B-B14F-4D97-AF65-F5344CB8AC3E}">
        <p14:creationId xmlns:p14="http://schemas.microsoft.com/office/powerpoint/2010/main" val="20749741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05979"/>
            <a:ext cx="7772400" cy="709587"/>
          </a:xfrm>
        </p:spPr>
        <p:txBody>
          <a:bodyPr>
            <a:noAutofit/>
          </a:bodyPr>
          <a:lstStyle/>
          <a:p>
            <a:pPr algn="ctr"/>
            <a:r>
              <a:rPr lang="en-AU" sz="3000" i="1" dirty="0" smtClean="0"/>
              <a:t>Dinsdale v The Queen </a:t>
            </a:r>
            <a:r>
              <a:rPr lang="en-AU" sz="3000" dirty="0" smtClean="0"/>
              <a:t>(</a:t>
            </a:r>
            <a:r>
              <a:rPr lang="en-AU" sz="3000" dirty="0" smtClean="0"/>
              <a:t>2000) 202 CLR 321</a:t>
            </a:r>
            <a:endParaRPr lang="en-AU" sz="3000" dirty="0"/>
          </a:p>
        </p:txBody>
      </p:sp>
      <p:sp>
        <p:nvSpPr>
          <p:cNvPr id="3" name="Content Placeholder 2"/>
          <p:cNvSpPr>
            <a:spLocks noGrp="1"/>
          </p:cNvSpPr>
          <p:nvPr>
            <p:ph sz="quarter" idx="1"/>
          </p:nvPr>
        </p:nvSpPr>
        <p:spPr>
          <a:xfrm>
            <a:off x="899592" y="915566"/>
            <a:ext cx="7772400" cy="3888432"/>
          </a:xfrm>
        </p:spPr>
        <p:txBody>
          <a:bodyPr>
            <a:noAutofit/>
          </a:bodyPr>
          <a:lstStyle/>
          <a:p>
            <a:pPr marL="0" indent="0">
              <a:buNone/>
            </a:pPr>
            <a:endParaRPr lang="en-AU" sz="1800" dirty="0" smtClean="0"/>
          </a:p>
          <a:p>
            <a:pPr marL="0" indent="0">
              <a:buNone/>
            </a:pPr>
            <a:r>
              <a:rPr lang="en-AU" sz="2400" dirty="0" smtClean="0"/>
              <a:t>Gleeson CJ and Hayne J at [6]:</a:t>
            </a:r>
          </a:p>
          <a:p>
            <a:pPr marL="0" indent="0">
              <a:buNone/>
            </a:pPr>
            <a:endParaRPr lang="en-AU" sz="1800" dirty="0" smtClean="0"/>
          </a:p>
          <a:p>
            <a:pPr marL="0" indent="0">
              <a:buNone/>
            </a:pPr>
            <a:r>
              <a:rPr lang="en-AU" sz="2400" dirty="0" smtClean="0"/>
              <a:t>Manifest inadequacy of sentence, like manifest excess, is a conclusion. A sentence is, or is not, unreasonable or plainly unjust; inadequacy or excess is, or is not, plainly apparent. It is a conclusion which does not depend upon attribution of identified specific error in the reasoning of the sentencing judge and which frequently does not admit of amplification except by stating the respect in which the sentence is inadequate or excessive.</a:t>
            </a:r>
            <a:endParaRPr lang="en-AU" sz="2400" dirty="0"/>
          </a:p>
        </p:txBody>
      </p:sp>
      <p:sp>
        <p:nvSpPr>
          <p:cNvPr id="4" name="Slide Number Placeholder 3"/>
          <p:cNvSpPr>
            <a:spLocks noGrp="1"/>
          </p:cNvSpPr>
          <p:nvPr>
            <p:ph type="sldNum" sz="quarter" idx="12"/>
          </p:nvPr>
        </p:nvSpPr>
        <p:spPr/>
        <p:txBody>
          <a:bodyPr/>
          <a:lstStyle/>
          <a:p>
            <a:fld id="{C30A0A7B-D0A3-493D-B836-F5C582AC8183}" type="slidenum">
              <a:rPr lang="en-AU" smtClean="0"/>
              <a:t>11</a:t>
            </a:fld>
            <a:endParaRPr lang="en-AU" dirty="0"/>
          </a:p>
        </p:txBody>
      </p:sp>
    </p:spTree>
    <p:extLst>
      <p:ext uri="{BB962C8B-B14F-4D97-AF65-F5344CB8AC3E}">
        <p14:creationId xmlns:p14="http://schemas.microsoft.com/office/powerpoint/2010/main" val="28833425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3300" i="1" dirty="0" smtClean="0"/>
              <a:t>Buck v Bavone </a:t>
            </a:r>
            <a:r>
              <a:rPr lang="en-AU" sz="3300" dirty="0" smtClean="0"/>
              <a:t>(1976) 135 CLR 110*</a:t>
            </a:r>
            <a:r>
              <a:rPr lang="en-AU" sz="1300" dirty="0" smtClean="0"/>
              <a:t/>
            </a:r>
            <a:br>
              <a:rPr lang="en-AU" sz="1300" dirty="0" smtClean="0"/>
            </a:br>
            <a:r>
              <a:rPr lang="en-AU" sz="1300" dirty="0" smtClean="0"/>
              <a:t/>
            </a:r>
            <a:br>
              <a:rPr lang="en-AU" sz="1300" dirty="0" smtClean="0"/>
            </a:br>
            <a:r>
              <a:rPr lang="en-AU" sz="2000" dirty="0" smtClean="0"/>
              <a:t>*reversed, but not on this point</a:t>
            </a:r>
            <a:endParaRPr lang="en-AU" sz="2000" dirty="0"/>
          </a:p>
        </p:txBody>
      </p:sp>
      <p:sp>
        <p:nvSpPr>
          <p:cNvPr id="3" name="Content Placeholder 2"/>
          <p:cNvSpPr>
            <a:spLocks noGrp="1"/>
          </p:cNvSpPr>
          <p:nvPr>
            <p:ph sz="quarter" idx="1"/>
          </p:nvPr>
        </p:nvSpPr>
        <p:spPr/>
        <p:txBody>
          <a:bodyPr>
            <a:normAutofit fontScale="92500" lnSpcReduction="10000"/>
          </a:bodyPr>
          <a:lstStyle/>
          <a:p>
            <a:pPr marL="0" indent="0">
              <a:buNone/>
            </a:pPr>
            <a:r>
              <a:rPr lang="en-AU" sz="2800" dirty="0"/>
              <a:t>Gibbs </a:t>
            </a:r>
            <a:r>
              <a:rPr lang="en-AU" sz="2800" dirty="0" smtClean="0"/>
              <a:t>J at 118:</a:t>
            </a:r>
            <a:endParaRPr lang="en-AU" sz="2800" dirty="0"/>
          </a:p>
          <a:p>
            <a:pPr marL="0" indent="0">
              <a:buNone/>
            </a:pPr>
            <a:endParaRPr lang="en-AU" sz="1900" dirty="0" smtClean="0"/>
          </a:p>
          <a:p>
            <a:pPr marL="0" indent="0">
              <a:buNone/>
            </a:pPr>
            <a:r>
              <a:rPr lang="en-AU" sz="2800" dirty="0" smtClean="0"/>
              <a:t>… </a:t>
            </a:r>
            <a:r>
              <a:rPr lang="en-AU" sz="2800" dirty="0"/>
              <a:t>a person affected will obtain relief from the courts if he can show that the authority has misdirected itself in law or that it has failed to consider matters that it was required to consider or has taken irrelevant matters into account. Even if none of those things can be established, the courts will interfere if the decision reached by the authority appears so unreasonable that no reasonable authority could properly have arrived at it</a:t>
            </a:r>
            <a:r>
              <a:rPr lang="en-AU" sz="2800" dirty="0" smtClean="0"/>
              <a:t>.</a:t>
            </a:r>
            <a:endParaRPr lang="en-AU" sz="2800" dirty="0"/>
          </a:p>
          <a:p>
            <a:pPr marL="0" indent="0">
              <a:buNone/>
            </a:pP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12</a:t>
            </a:fld>
            <a:endParaRPr lang="en-AU" dirty="0"/>
          </a:p>
        </p:txBody>
      </p:sp>
    </p:spTree>
    <p:extLst>
      <p:ext uri="{BB962C8B-B14F-4D97-AF65-F5344CB8AC3E}">
        <p14:creationId xmlns:p14="http://schemas.microsoft.com/office/powerpoint/2010/main" val="39556751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2800" i="1" dirty="0"/>
              <a:t>Associated Provincial Picture Houses, Limited v Wednesbury Corporation </a:t>
            </a:r>
            <a:r>
              <a:rPr lang="en-AU" sz="2800" dirty="0"/>
              <a:t>[1948] 1 K.B. </a:t>
            </a:r>
            <a:r>
              <a:rPr lang="en-AU" sz="2800" dirty="0" smtClean="0"/>
              <a:t>223</a:t>
            </a:r>
            <a:endParaRPr lang="en-AU" sz="2800" dirty="0"/>
          </a:p>
        </p:txBody>
      </p:sp>
      <p:sp>
        <p:nvSpPr>
          <p:cNvPr id="3" name="Content Placeholder 2"/>
          <p:cNvSpPr>
            <a:spLocks noGrp="1"/>
          </p:cNvSpPr>
          <p:nvPr>
            <p:ph sz="quarter" idx="1"/>
          </p:nvPr>
        </p:nvSpPr>
        <p:spPr>
          <a:xfrm>
            <a:off x="899592" y="987574"/>
            <a:ext cx="7772400" cy="3725298"/>
          </a:xfrm>
        </p:spPr>
        <p:txBody>
          <a:bodyPr>
            <a:noAutofit/>
          </a:bodyPr>
          <a:lstStyle/>
          <a:p>
            <a:pPr marL="0" indent="0">
              <a:buNone/>
            </a:pPr>
            <a:endParaRPr lang="en-AU" dirty="0" smtClean="0"/>
          </a:p>
          <a:p>
            <a:pPr marL="0" indent="0">
              <a:buNone/>
            </a:pPr>
            <a:r>
              <a:rPr lang="en-AU" dirty="0" smtClean="0"/>
              <a:t>Lord </a:t>
            </a:r>
            <a:r>
              <a:rPr lang="en-AU" dirty="0"/>
              <a:t>Greene </a:t>
            </a:r>
            <a:r>
              <a:rPr lang="en-AU" dirty="0" smtClean="0"/>
              <a:t>M.R. at 229:</a:t>
            </a:r>
          </a:p>
          <a:p>
            <a:pPr marL="0" indent="0">
              <a:buNone/>
            </a:pPr>
            <a:endParaRPr lang="en-AU" dirty="0" smtClean="0"/>
          </a:p>
          <a:p>
            <a:pPr marL="0" indent="0">
              <a:buNone/>
            </a:pPr>
            <a:r>
              <a:rPr lang="en-AU" dirty="0" smtClean="0"/>
              <a:t>… a </a:t>
            </a:r>
            <a:r>
              <a:rPr lang="en-AU" dirty="0"/>
              <a:t>person entrusted with a discretion must, so to speak, direct himself properly in law. He must call his own attention to the matters which he is bound to consider. He must exclude from his consideration matters which are irrelevant to what he has to consider</a:t>
            </a:r>
            <a:r>
              <a:rPr lang="en-AU" dirty="0" smtClean="0"/>
              <a:t>.</a:t>
            </a:r>
          </a:p>
          <a:p>
            <a:pPr marL="0" indent="0">
              <a:buNone/>
            </a:pPr>
            <a:endParaRPr lang="en-AU" sz="2100" dirty="0"/>
          </a:p>
          <a:p>
            <a:pPr marL="0" indent="0">
              <a:buNone/>
            </a:pPr>
            <a:endParaRPr lang="en-AU" sz="2100" dirty="0"/>
          </a:p>
        </p:txBody>
      </p:sp>
      <p:sp>
        <p:nvSpPr>
          <p:cNvPr id="4" name="Slide Number Placeholder 3"/>
          <p:cNvSpPr>
            <a:spLocks noGrp="1"/>
          </p:cNvSpPr>
          <p:nvPr>
            <p:ph type="sldNum" sz="quarter" idx="12"/>
          </p:nvPr>
        </p:nvSpPr>
        <p:spPr/>
        <p:txBody>
          <a:bodyPr/>
          <a:lstStyle/>
          <a:p>
            <a:fld id="{C30A0A7B-D0A3-493D-B836-F5C582AC8183}" type="slidenum">
              <a:rPr lang="en-AU" smtClean="0"/>
              <a:t>13</a:t>
            </a:fld>
            <a:endParaRPr lang="en-AU" dirty="0"/>
          </a:p>
        </p:txBody>
      </p:sp>
    </p:spTree>
    <p:extLst>
      <p:ext uri="{BB962C8B-B14F-4D97-AF65-F5344CB8AC3E}">
        <p14:creationId xmlns:p14="http://schemas.microsoft.com/office/powerpoint/2010/main" val="37037006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2800" i="1" dirty="0" smtClean="0"/>
              <a:t>Associated Provincial Picture Houses, Limited v Wednesbury Corporation </a:t>
            </a:r>
            <a:r>
              <a:rPr lang="en-AU" sz="2800" dirty="0" smtClean="0"/>
              <a:t>[1948] 1 K.B. 223</a:t>
            </a:r>
            <a:endParaRPr lang="en-AU" sz="2800" dirty="0"/>
          </a:p>
        </p:txBody>
      </p:sp>
      <p:sp>
        <p:nvSpPr>
          <p:cNvPr id="3" name="Content Placeholder 2"/>
          <p:cNvSpPr>
            <a:spLocks noGrp="1"/>
          </p:cNvSpPr>
          <p:nvPr>
            <p:ph sz="quarter" idx="1"/>
          </p:nvPr>
        </p:nvSpPr>
        <p:spPr>
          <a:xfrm>
            <a:off x="899592" y="915566"/>
            <a:ext cx="7772400" cy="3816424"/>
          </a:xfrm>
        </p:spPr>
        <p:txBody>
          <a:bodyPr>
            <a:noAutofit/>
          </a:bodyPr>
          <a:lstStyle/>
          <a:p>
            <a:pPr marL="0" indent="0">
              <a:buNone/>
            </a:pPr>
            <a:endParaRPr lang="en-AU" dirty="0" smtClean="0">
              <a:solidFill>
                <a:srgbClr val="FF0000"/>
              </a:solidFill>
            </a:endParaRPr>
          </a:p>
          <a:p>
            <a:pPr marL="0" indent="0">
              <a:buNone/>
            </a:pPr>
            <a:r>
              <a:rPr lang="en-AU" dirty="0"/>
              <a:t>Lord Greene M.R. </a:t>
            </a:r>
            <a:r>
              <a:rPr lang="en-AU" dirty="0" smtClean="0"/>
              <a:t>at 233-234:</a:t>
            </a:r>
          </a:p>
          <a:p>
            <a:pPr marL="0" indent="0">
              <a:buNone/>
            </a:pPr>
            <a:endParaRPr lang="en-AU" dirty="0" smtClean="0"/>
          </a:p>
          <a:p>
            <a:pPr marL="0" indent="0">
              <a:buNone/>
            </a:pPr>
            <a:r>
              <a:rPr lang="en-AU" dirty="0" smtClean="0"/>
              <a:t>The </a:t>
            </a:r>
            <a:r>
              <a:rPr lang="en-AU" dirty="0"/>
              <a:t>court is entitled to investigate the action of the local authority with a view to seeing whether they have taken into account matters which they ought not to take into account, or, conversely, have refused to take into account or neglected to take into account matters which they ought to take into account</a:t>
            </a:r>
            <a:r>
              <a:rPr lang="en-AU" dirty="0" smtClean="0"/>
              <a:t>.</a:t>
            </a: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14</a:t>
            </a:fld>
            <a:endParaRPr lang="en-AU" dirty="0"/>
          </a:p>
        </p:txBody>
      </p:sp>
    </p:spTree>
    <p:extLst>
      <p:ext uri="{BB962C8B-B14F-4D97-AF65-F5344CB8AC3E}">
        <p14:creationId xmlns:p14="http://schemas.microsoft.com/office/powerpoint/2010/main" val="29617694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2800" i="1" dirty="0" smtClean="0"/>
              <a:t>Associated Provincial Picture Houses, Limited v Wednesbury </a:t>
            </a:r>
            <a:r>
              <a:rPr lang="en-AU" sz="2800" i="1" dirty="0"/>
              <a:t>Corporation </a:t>
            </a:r>
            <a:r>
              <a:rPr lang="en-AU" sz="2800" dirty="0"/>
              <a:t>[1948] 1 K.B. </a:t>
            </a:r>
            <a:r>
              <a:rPr lang="en-AU" sz="2800" dirty="0" smtClean="0"/>
              <a:t>223</a:t>
            </a:r>
            <a:endParaRPr lang="en-AU" sz="2800" dirty="0"/>
          </a:p>
        </p:txBody>
      </p:sp>
      <p:sp>
        <p:nvSpPr>
          <p:cNvPr id="3" name="Content Placeholder 2"/>
          <p:cNvSpPr>
            <a:spLocks noGrp="1"/>
          </p:cNvSpPr>
          <p:nvPr>
            <p:ph sz="quarter" idx="1"/>
          </p:nvPr>
        </p:nvSpPr>
        <p:spPr>
          <a:xfrm>
            <a:off x="899592" y="915566"/>
            <a:ext cx="7772400" cy="3888432"/>
          </a:xfrm>
        </p:spPr>
        <p:txBody>
          <a:bodyPr>
            <a:noAutofit/>
          </a:bodyPr>
          <a:lstStyle/>
          <a:p>
            <a:pPr marL="0" indent="0">
              <a:buNone/>
            </a:pPr>
            <a:endParaRPr lang="en-AU" dirty="0" smtClean="0"/>
          </a:p>
          <a:p>
            <a:pPr marL="0" indent="0">
              <a:buNone/>
            </a:pPr>
            <a:r>
              <a:rPr lang="en-AU" dirty="0" smtClean="0"/>
              <a:t>Lord </a:t>
            </a:r>
            <a:r>
              <a:rPr lang="en-AU" dirty="0"/>
              <a:t>Greene M.R. at </a:t>
            </a:r>
            <a:r>
              <a:rPr lang="en-AU" dirty="0" smtClean="0"/>
              <a:t>234</a:t>
            </a:r>
            <a:r>
              <a:rPr lang="en-AU" dirty="0"/>
              <a:t>:</a:t>
            </a:r>
          </a:p>
          <a:p>
            <a:pPr marL="0" indent="0">
              <a:buNone/>
            </a:pPr>
            <a:endParaRPr lang="en-AU" dirty="0" smtClean="0"/>
          </a:p>
          <a:p>
            <a:pPr marL="0" indent="0">
              <a:buNone/>
            </a:pPr>
            <a:r>
              <a:rPr lang="en-AU" dirty="0" smtClean="0"/>
              <a:t>Once that question is answered in favour of the local authority, it may still be possible to say that, although the local authority have kept within the four corners of the matters which they ought to consider, they have nevertheless come to a conclusion so unreasonable that no reasonable authority could ever have come to it. In such a case, again, I think the court can interfere.</a:t>
            </a:r>
          </a:p>
          <a:p>
            <a:pPr marL="0" indent="0">
              <a:buNone/>
            </a:pP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15</a:t>
            </a:fld>
            <a:endParaRPr lang="en-AU" dirty="0"/>
          </a:p>
        </p:txBody>
      </p:sp>
    </p:spTree>
    <p:extLst>
      <p:ext uri="{BB962C8B-B14F-4D97-AF65-F5344CB8AC3E}">
        <p14:creationId xmlns:p14="http://schemas.microsoft.com/office/powerpoint/2010/main" val="19682026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2800" i="1" dirty="0"/>
              <a:t>Associated Provincial Picture Houses, Limited v Wednesbury Corporation </a:t>
            </a:r>
            <a:r>
              <a:rPr lang="en-AU" sz="2800" dirty="0"/>
              <a:t>[1948] 1 K.B. </a:t>
            </a:r>
            <a:r>
              <a:rPr lang="en-AU" sz="2800" dirty="0" smtClean="0"/>
              <a:t>223</a:t>
            </a:r>
            <a:endParaRPr lang="en-AU" sz="2800" dirty="0"/>
          </a:p>
        </p:txBody>
      </p:sp>
      <p:sp>
        <p:nvSpPr>
          <p:cNvPr id="3" name="Content Placeholder 2"/>
          <p:cNvSpPr>
            <a:spLocks noGrp="1"/>
          </p:cNvSpPr>
          <p:nvPr>
            <p:ph sz="quarter" idx="1"/>
          </p:nvPr>
        </p:nvSpPr>
        <p:spPr>
          <a:xfrm>
            <a:off x="899592" y="915566"/>
            <a:ext cx="7772400" cy="3816424"/>
          </a:xfrm>
        </p:spPr>
        <p:txBody>
          <a:bodyPr>
            <a:noAutofit/>
          </a:bodyPr>
          <a:lstStyle/>
          <a:p>
            <a:pPr marL="0" indent="0">
              <a:buNone/>
            </a:pPr>
            <a:r>
              <a:rPr lang="en-AU" sz="2200" dirty="0" smtClean="0"/>
              <a:t>Lord </a:t>
            </a:r>
            <a:r>
              <a:rPr lang="en-AU" sz="2200" dirty="0"/>
              <a:t>Greene M.R. at </a:t>
            </a:r>
            <a:r>
              <a:rPr lang="en-AU" sz="2200" dirty="0" smtClean="0"/>
              <a:t>233-234</a:t>
            </a:r>
            <a:r>
              <a:rPr lang="en-AU" sz="2200" dirty="0"/>
              <a:t>:</a:t>
            </a:r>
          </a:p>
          <a:p>
            <a:pPr marL="0" indent="0">
              <a:buNone/>
            </a:pPr>
            <a:r>
              <a:rPr lang="en-AU" sz="2200" dirty="0" smtClean="0"/>
              <a:t>The </a:t>
            </a:r>
            <a:r>
              <a:rPr lang="en-AU" sz="2200" dirty="0"/>
              <a:t>court is entitled to investigate the action of the local authority with a view to seeing whether they have taken into account matters which they ought not to take into account, or, conversely, have refused to take into account or neglected to take into account matters which they ought to take into account. Once that question is answered in favour of the local authority, it may still be possible to say that, although the local authority have kept within the four corners of the matters which they ought to consider, they have nevertheless come to a conclusion so unreasonable that no reasonable authority could ever have come to it. In such a case, again, I think the court can interfere. </a:t>
            </a:r>
          </a:p>
        </p:txBody>
      </p:sp>
      <p:sp>
        <p:nvSpPr>
          <p:cNvPr id="4" name="Slide Number Placeholder 3"/>
          <p:cNvSpPr>
            <a:spLocks noGrp="1"/>
          </p:cNvSpPr>
          <p:nvPr>
            <p:ph type="sldNum" sz="quarter" idx="12"/>
          </p:nvPr>
        </p:nvSpPr>
        <p:spPr/>
        <p:txBody>
          <a:bodyPr/>
          <a:lstStyle/>
          <a:p>
            <a:fld id="{C30A0A7B-D0A3-493D-B836-F5C582AC8183}" type="slidenum">
              <a:rPr lang="en-AU" smtClean="0"/>
              <a:t>16</a:t>
            </a:fld>
            <a:endParaRPr lang="en-AU" dirty="0"/>
          </a:p>
        </p:txBody>
      </p:sp>
    </p:spTree>
    <p:extLst>
      <p:ext uri="{BB962C8B-B14F-4D97-AF65-F5344CB8AC3E}">
        <p14:creationId xmlns:p14="http://schemas.microsoft.com/office/powerpoint/2010/main" val="36608353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95486"/>
            <a:ext cx="7772400" cy="857250"/>
          </a:xfrm>
        </p:spPr>
        <p:txBody>
          <a:bodyPr>
            <a:noAutofit/>
          </a:bodyPr>
          <a:lstStyle/>
          <a:p>
            <a:pPr algn="ctr"/>
            <a:r>
              <a:rPr lang="en-AU" sz="3000" i="1" dirty="0"/>
              <a:t>Minister for Aboriginal Affairs v </a:t>
            </a:r>
            <a:r>
              <a:rPr lang="en-AU" sz="3000" i="1" dirty="0" smtClean="0"/>
              <a:t/>
            </a:r>
            <a:br>
              <a:rPr lang="en-AU" sz="3000" i="1" dirty="0" smtClean="0"/>
            </a:br>
            <a:r>
              <a:rPr lang="en-AU" sz="3000" i="1" dirty="0" smtClean="0"/>
              <a:t>Peko-Wallsend </a:t>
            </a:r>
            <a:r>
              <a:rPr lang="en-AU" sz="3000" i="1" dirty="0" smtClean="0"/>
              <a:t>Limited </a:t>
            </a:r>
            <a:r>
              <a:rPr lang="en-AU" sz="3000" dirty="0" smtClean="0"/>
              <a:t>(1986</a:t>
            </a:r>
            <a:r>
              <a:rPr lang="en-AU" sz="3000" dirty="0"/>
              <a:t>) 162 CLR 24</a:t>
            </a:r>
          </a:p>
        </p:txBody>
      </p:sp>
      <p:sp>
        <p:nvSpPr>
          <p:cNvPr id="3" name="Content Placeholder 2"/>
          <p:cNvSpPr>
            <a:spLocks noGrp="1"/>
          </p:cNvSpPr>
          <p:nvPr>
            <p:ph sz="quarter" idx="1"/>
          </p:nvPr>
        </p:nvSpPr>
        <p:spPr>
          <a:xfrm>
            <a:off x="971600" y="987574"/>
            <a:ext cx="7772400" cy="3816424"/>
          </a:xfrm>
        </p:spPr>
        <p:txBody>
          <a:bodyPr>
            <a:normAutofit fontScale="40000" lnSpcReduction="20000"/>
          </a:bodyPr>
          <a:lstStyle/>
          <a:p>
            <a:pPr marL="0" indent="0">
              <a:buNone/>
            </a:pPr>
            <a:endParaRPr lang="en-AU" sz="4500" dirty="0" smtClean="0"/>
          </a:p>
          <a:p>
            <a:pPr marL="0" indent="0">
              <a:buNone/>
            </a:pPr>
            <a:r>
              <a:rPr lang="en-AU" sz="6000" dirty="0" smtClean="0"/>
              <a:t>Mason J at 40-41:</a:t>
            </a:r>
          </a:p>
          <a:p>
            <a:pPr marL="0" indent="0">
              <a:buNone/>
            </a:pPr>
            <a:endParaRPr lang="en-AU" sz="4500" dirty="0" smtClean="0"/>
          </a:p>
          <a:p>
            <a:pPr marL="0" indent="0">
              <a:buNone/>
            </a:pPr>
            <a:r>
              <a:rPr lang="en-AU" sz="6000" dirty="0"/>
              <a:t>(d) The limited role of a court reviewing the exercise of an administrative discretion must constantly be borne in mind. It is not the function of the court to substitute its own decision for that of the administrator by exercising a discretion which the </a:t>
            </a:r>
            <a:r>
              <a:rPr lang="en-AU" sz="6000" dirty="0" smtClean="0"/>
              <a:t>legislature has </a:t>
            </a:r>
            <a:r>
              <a:rPr lang="en-AU" sz="6000" dirty="0"/>
              <a:t>vested in the administrator. Its role is to set limits on the exercise of that discretion, and a decision made within those boundaries cannot be impugned: </a:t>
            </a:r>
            <a:r>
              <a:rPr lang="en-AU" sz="6000" i="1" dirty="0"/>
              <a:t>Wednesbury Corporation</a:t>
            </a:r>
            <a:r>
              <a:rPr lang="en-AU" sz="6000" dirty="0" smtClean="0"/>
              <a:t>.</a:t>
            </a:r>
          </a:p>
          <a:p>
            <a:pPr marL="0" indent="0">
              <a:buNone/>
            </a:pPr>
            <a:r>
              <a:rPr lang="en-AU" sz="4500" dirty="0" smtClean="0"/>
              <a:t>(</a:t>
            </a:r>
            <a:r>
              <a:rPr lang="en-AU" sz="4500" dirty="0" smtClean="0"/>
              <a:t>Footnote </a:t>
            </a:r>
            <a:r>
              <a:rPr lang="en-AU" sz="4500" dirty="0"/>
              <a:t>omitted)</a:t>
            </a:r>
          </a:p>
          <a:p>
            <a:pPr marL="0" indent="0">
              <a:buNone/>
            </a:pPr>
            <a:endParaRPr lang="en-AU" sz="2800" dirty="0" smtClean="0"/>
          </a:p>
          <a:p>
            <a:pPr marL="0" indent="0">
              <a:buNone/>
            </a:pPr>
            <a:endParaRPr lang="en-AU" sz="2800" dirty="0"/>
          </a:p>
          <a:p>
            <a:pPr marL="0" indent="0">
              <a:buNone/>
            </a:pP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17</a:t>
            </a:fld>
            <a:endParaRPr lang="en-AU" dirty="0"/>
          </a:p>
        </p:txBody>
      </p:sp>
    </p:spTree>
    <p:extLst>
      <p:ext uri="{BB962C8B-B14F-4D97-AF65-F5344CB8AC3E}">
        <p14:creationId xmlns:p14="http://schemas.microsoft.com/office/powerpoint/2010/main" val="9894122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2800" i="1" dirty="0"/>
              <a:t>Associated Provincial Picture Houses, Limited v Wednesbury Corporation </a:t>
            </a:r>
            <a:r>
              <a:rPr lang="en-AU" sz="2800" dirty="0"/>
              <a:t>[1948] 1 K.B. 223</a:t>
            </a:r>
          </a:p>
        </p:txBody>
      </p:sp>
      <p:sp>
        <p:nvSpPr>
          <p:cNvPr id="3" name="Content Placeholder 2"/>
          <p:cNvSpPr>
            <a:spLocks noGrp="1"/>
          </p:cNvSpPr>
          <p:nvPr>
            <p:ph sz="quarter" idx="1"/>
          </p:nvPr>
        </p:nvSpPr>
        <p:spPr>
          <a:xfrm>
            <a:off x="914400" y="1085850"/>
            <a:ext cx="7772400" cy="3718148"/>
          </a:xfrm>
        </p:spPr>
        <p:txBody>
          <a:bodyPr>
            <a:normAutofit/>
          </a:bodyPr>
          <a:lstStyle/>
          <a:p>
            <a:pPr marL="0" indent="0">
              <a:buNone/>
            </a:pPr>
            <a:endParaRPr lang="en-AU" dirty="0" smtClean="0"/>
          </a:p>
          <a:p>
            <a:pPr marL="0" indent="0">
              <a:buNone/>
            </a:pPr>
            <a:r>
              <a:rPr lang="en-AU" dirty="0" smtClean="0"/>
              <a:t>Lord </a:t>
            </a:r>
            <a:r>
              <a:rPr lang="en-AU" dirty="0"/>
              <a:t>Greene M.R. at </a:t>
            </a:r>
            <a:r>
              <a:rPr lang="en-AU" dirty="0" smtClean="0"/>
              <a:t>230:</a:t>
            </a:r>
          </a:p>
          <a:p>
            <a:pPr marL="0" indent="0">
              <a:buNone/>
            </a:pPr>
            <a:endParaRPr lang="en-AU" dirty="0" smtClean="0"/>
          </a:p>
          <a:p>
            <a:pPr marL="0" indent="0">
              <a:buNone/>
            </a:pPr>
            <a:r>
              <a:rPr lang="en-AU" dirty="0" smtClean="0"/>
              <a:t>It </a:t>
            </a:r>
            <a:r>
              <a:rPr lang="en-AU" dirty="0"/>
              <a:t>is not what the court considers unreasonable, a different thing altogether. If it is what the court considers unreasonable, the court may very well have different views to that of a local </a:t>
            </a:r>
            <a:r>
              <a:rPr lang="en-AU" dirty="0" smtClean="0"/>
              <a:t>authority </a:t>
            </a:r>
            <a:r>
              <a:rPr lang="en-AU" dirty="0"/>
              <a:t>on matters of high public policy of this kind. </a:t>
            </a:r>
            <a:endParaRPr lang="en-AU" dirty="0" smtClean="0"/>
          </a:p>
        </p:txBody>
      </p:sp>
      <p:sp>
        <p:nvSpPr>
          <p:cNvPr id="4" name="Slide Number Placeholder 3"/>
          <p:cNvSpPr>
            <a:spLocks noGrp="1"/>
          </p:cNvSpPr>
          <p:nvPr>
            <p:ph type="sldNum" sz="quarter" idx="12"/>
          </p:nvPr>
        </p:nvSpPr>
        <p:spPr/>
        <p:txBody>
          <a:bodyPr/>
          <a:lstStyle/>
          <a:p>
            <a:fld id="{C30A0A7B-D0A3-493D-B836-F5C582AC8183}" type="slidenum">
              <a:rPr lang="en-AU" smtClean="0"/>
              <a:t>18</a:t>
            </a:fld>
            <a:endParaRPr lang="en-AU" dirty="0"/>
          </a:p>
        </p:txBody>
      </p:sp>
    </p:spTree>
    <p:extLst>
      <p:ext uri="{BB962C8B-B14F-4D97-AF65-F5344CB8AC3E}">
        <p14:creationId xmlns:p14="http://schemas.microsoft.com/office/powerpoint/2010/main" val="36568833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2800" i="1" dirty="0"/>
              <a:t>Associated Provincial Picture Houses, Limited v Wednesbury Corporation </a:t>
            </a:r>
            <a:r>
              <a:rPr lang="en-AU" sz="2800" dirty="0"/>
              <a:t>[1948] 1 K.B. 223</a:t>
            </a:r>
          </a:p>
        </p:txBody>
      </p:sp>
      <p:sp>
        <p:nvSpPr>
          <p:cNvPr id="3" name="Content Placeholder 2"/>
          <p:cNvSpPr>
            <a:spLocks noGrp="1"/>
          </p:cNvSpPr>
          <p:nvPr>
            <p:ph sz="quarter" idx="1"/>
          </p:nvPr>
        </p:nvSpPr>
        <p:spPr>
          <a:xfrm>
            <a:off x="914400" y="1085850"/>
            <a:ext cx="7772400" cy="3718148"/>
          </a:xfrm>
        </p:spPr>
        <p:txBody>
          <a:bodyPr>
            <a:normAutofit lnSpcReduction="10000"/>
          </a:bodyPr>
          <a:lstStyle/>
          <a:p>
            <a:pPr marL="0" indent="0">
              <a:buNone/>
            </a:pPr>
            <a:endParaRPr lang="en-AU" dirty="0" smtClean="0"/>
          </a:p>
          <a:p>
            <a:pPr marL="0" indent="0">
              <a:buNone/>
            </a:pPr>
            <a:r>
              <a:rPr lang="en-AU" dirty="0"/>
              <a:t>Lord Greene M.R. </a:t>
            </a:r>
            <a:r>
              <a:rPr lang="en-AU" dirty="0" smtClean="0"/>
              <a:t>at </a:t>
            </a:r>
            <a:r>
              <a:rPr lang="en-AU" dirty="0" smtClean="0"/>
              <a:t>234:</a:t>
            </a:r>
          </a:p>
          <a:p>
            <a:pPr marL="0" indent="0">
              <a:buNone/>
            </a:pPr>
            <a:endParaRPr lang="en-AU" dirty="0" smtClean="0"/>
          </a:p>
          <a:p>
            <a:pPr marL="0" indent="0">
              <a:buNone/>
            </a:pPr>
            <a:r>
              <a:rPr lang="en-AU" dirty="0" smtClean="0"/>
              <a:t>The </a:t>
            </a:r>
            <a:r>
              <a:rPr lang="en-AU" dirty="0"/>
              <a:t>power of the court to interfere in each case is not as an appellate authority to override a decision of the local authority, but as a judicial authority which is concerned, and concerned only, to see whether the local authority have contravened the law by acting in excess of the powers which Parliament has confided in them.</a:t>
            </a:r>
          </a:p>
        </p:txBody>
      </p:sp>
      <p:sp>
        <p:nvSpPr>
          <p:cNvPr id="4" name="Slide Number Placeholder 3"/>
          <p:cNvSpPr>
            <a:spLocks noGrp="1"/>
          </p:cNvSpPr>
          <p:nvPr>
            <p:ph type="sldNum" sz="quarter" idx="12"/>
          </p:nvPr>
        </p:nvSpPr>
        <p:spPr/>
        <p:txBody>
          <a:bodyPr/>
          <a:lstStyle/>
          <a:p>
            <a:fld id="{C30A0A7B-D0A3-493D-B836-F5C582AC8183}" type="slidenum">
              <a:rPr lang="en-AU" smtClean="0"/>
              <a:t>19</a:t>
            </a:fld>
            <a:endParaRPr lang="en-AU" dirty="0"/>
          </a:p>
        </p:txBody>
      </p:sp>
    </p:spTree>
    <p:extLst>
      <p:ext uri="{BB962C8B-B14F-4D97-AF65-F5344CB8AC3E}">
        <p14:creationId xmlns:p14="http://schemas.microsoft.com/office/powerpoint/2010/main" val="1131545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3300" i="1" dirty="0"/>
              <a:t>Minister for Immigration and Ethnic Affairs v Wu Shan Liang</a:t>
            </a:r>
            <a:r>
              <a:rPr lang="en-AU" sz="3300" dirty="0"/>
              <a:t> (1996) 185 CLR 259</a:t>
            </a:r>
          </a:p>
        </p:txBody>
      </p:sp>
      <p:sp>
        <p:nvSpPr>
          <p:cNvPr id="3" name="Content Placeholder 2"/>
          <p:cNvSpPr>
            <a:spLocks noGrp="1"/>
          </p:cNvSpPr>
          <p:nvPr>
            <p:ph sz="quarter" idx="1"/>
          </p:nvPr>
        </p:nvSpPr>
        <p:spPr/>
        <p:txBody>
          <a:bodyPr>
            <a:normAutofit fontScale="92500" lnSpcReduction="10000"/>
          </a:bodyPr>
          <a:lstStyle/>
          <a:p>
            <a:pPr marL="0" indent="0">
              <a:buNone/>
            </a:pPr>
            <a:endParaRPr lang="en-AU" sz="2800" dirty="0" smtClean="0"/>
          </a:p>
          <a:p>
            <a:pPr marL="0" indent="0">
              <a:buNone/>
            </a:pPr>
            <a:r>
              <a:rPr lang="en-AU" sz="2800" dirty="0" smtClean="0"/>
              <a:t>Brennan </a:t>
            </a:r>
            <a:r>
              <a:rPr lang="en-AU" sz="2800" dirty="0" smtClean="0"/>
              <a:t>CJ, Toohey, McHugh and Gummow JJ at 272:</a:t>
            </a:r>
            <a:endParaRPr lang="en-AU" sz="2800" dirty="0"/>
          </a:p>
          <a:p>
            <a:pPr marL="0" indent="0">
              <a:buNone/>
            </a:pPr>
            <a:endParaRPr lang="en-AU" sz="2800" dirty="0"/>
          </a:p>
          <a:p>
            <a:pPr marL="0" indent="0">
              <a:buNone/>
            </a:pPr>
            <a:r>
              <a:rPr lang="en-AU" sz="2800" dirty="0" smtClean="0"/>
              <a:t>…  the </a:t>
            </a:r>
            <a:r>
              <a:rPr lang="en-AU" sz="2800" dirty="0"/>
              <a:t>reasons of an administrative decision-maker are meant to inform and not to be scrutinised upon over-zealous judicial review by seeking to discern whether some inadequacy may be gleaned from the way in which the reasons are expressed</a:t>
            </a:r>
            <a:r>
              <a:rPr lang="en-AU" sz="2800" dirty="0" smtClean="0"/>
              <a:t>.</a:t>
            </a:r>
          </a:p>
          <a:p>
            <a:pPr marL="0" indent="0">
              <a:buNone/>
            </a:pPr>
            <a:r>
              <a:rPr lang="en-AU" sz="1900" dirty="0" smtClean="0"/>
              <a:t>(</a:t>
            </a:r>
            <a:r>
              <a:rPr lang="en-AU" sz="1900" dirty="0" smtClean="0"/>
              <a:t>Footnote omitted)</a:t>
            </a:r>
            <a:endParaRPr lang="en-AU" sz="1900" dirty="0"/>
          </a:p>
        </p:txBody>
      </p:sp>
      <p:sp>
        <p:nvSpPr>
          <p:cNvPr id="4" name="Slide Number Placeholder 3"/>
          <p:cNvSpPr>
            <a:spLocks noGrp="1"/>
          </p:cNvSpPr>
          <p:nvPr>
            <p:ph type="sldNum" sz="quarter" idx="12"/>
          </p:nvPr>
        </p:nvSpPr>
        <p:spPr/>
        <p:txBody>
          <a:bodyPr/>
          <a:lstStyle/>
          <a:p>
            <a:fld id="{C30A0A7B-D0A3-493D-B836-F5C582AC8183}" type="slidenum">
              <a:rPr lang="en-AU" smtClean="0"/>
              <a:t>2</a:t>
            </a:fld>
            <a:endParaRPr lang="en-AU" dirty="0"/>
          </a:p>
        </p:txBody>
      </p:sp>
    </p:spTree>
    <p:extLst>
      <p:ext uri="{BB962C8B-B14F-4D97-AF65-F5344CB8AC3E}">
        <p14:creationId xmlns:p14="http://schemas.microsoft.com/office/powerpoint/2010/main" val="41845478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Aboriginal Affairs v </a:t>
            </a:r>
            <a:r>
              <a:rPr lang="en-AU" sz="3000" i="1" dirty="0" smtClean="0"/>
              <a:t/>
            </a:r>
            <a:br>
              <a:rPr lang="en-AU" sz="3000" i="1" dirty="0" smtClean="0"/>
            </a:br>
            <a:r>
              <a:rPr lang="en-AU" sz="3000" i="1" dirty="0" smtClean="0"/>
              <a:t>Peko-Wallsend </a:t>
            </a:r>
            <a:r>
              <a:rPr lang="en-AU" sz="3000" i="1" dirty="0" smtClean="0"/>
              <a:t>Limited </a:t>
            </a:r>
            <a:r>
              <a:rPr lang="en-AU" sz="3000" dirty="0" smtClean="0"/>
              <a:t>(1986</a:t>
            </a:r>
            <a:r>
              <a:rPr lang="en-AU" sz="3000" dirty="0"/>
              <a:t>) 162 CLR 24</a:t>
            </a:r>
          </a:p>
        </p:txBody>
      </p:sp>
      <p:sp>
        <p:nvSpPr>
          <p:cNvPr id="3" name="Content Placeholder 2"/>
          <p:cNvSpPr>
            <a:spLocks noGrp="1"/>
          </p:cNvSpPr>
          <p:nvPr>
            <p:ph sz="quarter" idx="1"/>
          </p:nvPr>
        </p:nvSpPr>
        <p:spPr>
          <a:xfrm>
            <a:off x="971600" y="987574"/>
            <a:ext cx="7772400" cy="3672408"/>
          </a:xfrm>
        </p:spPr>
        <p:txBody>
          <a:bodyPr>
            <a:normAutofit fontScale="92500" lnSpcReduction="20000"/>
          </a:bodyPr>
          <a:lstStyle/>
          <a:p>
            <a:pPr marL="0" indent="0">
              <a:buNone/>
            </a:pPr>
            <a:endParaRPr lang="en-AU" sz="2800" dirty="0"/>
          </a:p>
          <a:p>
            <a:pPr marL="0" indent="0">
              <a:buNone/>
            </a:pPr>
            <a:r>
              <a:rPr lang="en-AU" sz="2800" dirty="0" smtClean="0"/>
              <a:t>Mason J at 39:</a:t>
            </a:r>
          </a:p>
          <a:p>
            <a:pPr marL="0" indent="0">
              <a:buNone/>
            </a:pPr>
            <a:endParaRPr lang="en-AU" sz="2800" dirty="0"/>
          </a:p>
          <a:p>
            <a:pPr marL="0" indent="0">
              <a:buNone/>
            </a:pPr>
            <a:r>
              <a:rPr lang="en-AU" sz="2800" dirty="0" smtClean="0"/>
              <a:t>The </a:t>
            </a:r>
            <a:r>
              <a:rPr lang="en-AU" sz="2800" dirty="0"/>
              <a:t>failure of a decision-maker to take into account a relevant consideration in the making of an administrative decision is one instance of an abuse in discretion entitling a party with sufficient standing to seek judicial review of </a:t>
            </a:r>
            <a:r>
              <a:rPr lang="en-AU" sz="2800" dirty="0" smtClean="0"/>
              <a:t>ultra vires </a:t>
            </a:r>
            <a:r>
              <a:rPr lang="en-AU" sz="2800" dirty="0"/>
              <a:t>administrative action. … Together with the related ground of taking into account irrelevant considerations, it has been discussed in a number of decided </a:t>
            </a:r>
            <a:r>
              <a:rPr lang="en-AU" sz="2800" dirty="0" smtClean="0"/>
              <a:t>cases …</a:t>
            </a:r>
          </a:p>
        </p:txBody>
      </p:sp>
      <p:sp>
        <p:nvSpPr>
          <p:cNvPr id="4" name="Slide Number Placeholder 3"/>
          <p:cNvSpPr>
            <a:spLocks noGrp="1"/>
          </p:cNvSpPr>
          <p:nvPr>
            <p:ph type="sldNum" sz="quarter" idx="12"/>
          </p:nvPr>
        </p:nvSpPr>
        <p:spPr/>
        <p:txBody>
          <a:bodyPr/>
          <a:lstStyle/>
          <a:p>
            <a:fld id="{C30A0A7B-D0A3-493D-B836-F5C582AC8183}" type="slidenum">
              <a:rPr lang="en-AU" smtClean="0"/>
              <a:t>20</a:t>
            </a:fld>
            <a:endParaRPr lang="en-AU" dirty="0"/>
          </a:p>
        </p:txBody>
      </p:sp>
    </p:spTree>
    <p:extLst>
      <p:ext uri="{BB962C8B-B14F-4D97-AF65-F5344CB8AC3E}">
        <p14:creationId xmlns:p14="http://schemas.microsoft.com/office/powerpoint/2010/main" val="25328216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Aboriginal Affairs v </a:t>
            </a:r>
            <a:r>
              <a:rPr lang="en-AU" sz="3000" i="1" dirty="0" smtClean="0"/>
              <a:t/>
            </a:r>
            <a:br>
              <a:rPr lang="en-AU" sz="3000" i="1" dirty="0" smtClean="0"/>
            </a:br>
            <a:r>
              <a:rPr lang="en-AU" sz="3000" i="1" dirty="0" smtClean="0"/>
              <a:t>Peko-Wallsend </a:t>
            </a:r>
            <a:r>
              <a:rPr lang="en-AU" sz="3000" i="1" dirty="0" smtClean="0"/>
              <a:t>Limited </a:t>
            </a:r>
            <a:r>
              <a:rPr lang="en-AU" sz="3000" dirty="0" smtClean="0"/>
              <a:t>(1986</a:t>
            </a:r>
            <a:r>
              <a:rPr lang="en-AU" sz="3000" dirty="0"/>
              <a:t>) 162 CLR 24</a:t>
            </a:r>
          </a:p>
        </p:txBody>
      </p:sp>
      <p:sp>
        <p:nvSpPr>
          <p:cNvPr id="3" name="Content Placeholder 2"/>
          <p:cNvSpPr>
            <a:spLocks noGrp="1"/>
          </p:cNvSpPr>
          <p:nvPr>
            <p:ph sz="quarter" idx="1"/>
          </p:nvPr>
        </p:nvSpPr>
        <p:spPr/>
        <p:txBody>
          <a:bodyPr>
            <a:normAutofit fontScale="92500" lnSpcReduction="20000"/>
          </a:bodyPr>
          <a:lstStyle/>
          <a:p>
            <a:pPr marL="0" indent="0">
              <a:buNone/>
            </a:pPr>
            <a:endParaRPr lang="en-AU" sz="2800" dirty="0" smtClean="0"/>
          </a:p>
          <a:p>
            <a:pPr marL="0" indent="0">
              <a:buNone/>
            </a:pPr>
            <a:r>
              <a:rPr lang="en-AU" sz="2800" dirty="0" smtClean="0"/>
              <a:t>Mason J at 40:</a:t>
            </a:r>
          </a:p>
          <a:p>
            <a:pPr marL="0" indent="0">
              <a:buNone/>
            </a:pPr>
            <a:endParaRPr lang="en-AU" sz="2800" dirty="0" smtClean="0"/>
          </a:p>
          <a:p>
            <a:pPr marL="0" indent="0">
              <a:buNone/>
            </a:pPr>
            <a:r>
              <a:rPr lang="en-AU" sz="2800" dirty="0"/>
              <a:t>(c) Not every consideration that a decision-maker is bound to take into account but fails to take into account will justify the court setting aside the impugned decision and ordering that the discretion be re-exercised according to law. A factor might be so insignificant that the failure to take it into account could not have materially affected the </a:t>
            </a:r>
            <a:r>
              <a:rPr lang="en-AU" sz="2800" dirty="0" smtClean="0"/>
              <a:t>decision: …</a:t>
            </a:r>
            <a:endParaRPr lang="en-AU" sz="2800" dirty="0"/>
          </a:p>
          <a:p>
            <a:pPr marL="0" indent="0">
              <a:buNone/>
            </a:pP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21</a:t>
            </a:fld>
            <a:endParaRPr lang="en-AU" dirty="0"/>
          </a:p>
        </p:txBody>
      </p:sp>
    </p:spTree>
    <p:extLst>
      <p:ext uri="{BB962C8B-B14F-4D97-AF65-F5344CB8AC3E}">
        <p14:creationId xmlns:p14="http://schemas.microsoft.com/office/powerpoint/2010/main" val="18406963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smtClean="0"/>
              <a:t>Craig v The State of South Australia </a:t>
            </a:r>
            <a:r>
              <a:rPr lang="en-AU" sz="3000" i="1" dirty="0" smtClean="0"/>
              <a:t/>
            </a:r>
            <a:br>
              <a:rPr lang="en-AU" sz="3000" i="1" dirty="0" smtClean="0"/>
            </a:br>
            <a:r>
              <a:rPr lang="en-AU" sz="3000" dirty="0" smtClean="0"/>
              <a:t>(</a:t>
            </a:r>
            <a:r>
              <a:rPr lang="en-AU" sz="3000" dirty="0" smtClean="0"/>
              <a:t>1995) 184 CLR 163</a:t>
            </a:r>
            <a:endParaRPr lang="en-AU" sz="3000" dirty="0"/>
          </a:p>
        </p:txBody>
      </p:sp>
      <p:sp>
        <p:nvSpPr>
          <p:cNvPr id="3" name="Content Placeholder 2"/>
          <p:cNvSpPr>
            <a:spLocks noGrp="1"/>
          </p:cNvSpPr>
          <p:nvPr>
            <p:ph sz="quarter" idx="1"/>
          </p:nvPr>
        </p:nvSpPr>
        <p:spPr>
          <a:xfrm>
            <a:off x="971600" y="987574"/>
            <a:ext cx="7772400" cy="3744416"/>
          </a:xfrm>
        </p:spPr>
        <p:txBody>
          <a:bodyPr>
            <a:normAutofit fontScale="92500" lnSpcReduction="20000"/>
          </a:bodyPr>
          <a:lstStyle/>
          <a:p>
            <a:pPr marL="0" indent="0">
              <a:buNone/>
            </a:pPr>
            <a:endParaRPr lang="en-AU" dirty="0" smtClean="0"/>
          </a:p>
          <a:p>
            <a:pPr marL="0" indent="0">
              <a:buNone/>
            </a:pPr>
            <a:r>
              <a:rPr lang="en-AU" dirty="0" smtClean="0"/>
              <a:t>Brennan, Deane, Toohey, Gaudron and McHugh JJ at 179:</a:t>
            </a:r>
          </a:p>
          <a:p>
            <a:pPr marL="0" indent="0">
              <a:buNone/>
            </a:pPr>
            <a:endParaRPr lang="en-AU" dirty="0"/>
          </a:p>
          <a:p>
            <a:pPr marL="0" indent="0">
              <a:buNone/>
            </a:pPr>
            <a:r>
              <a:rPr lang="en-AU" dirty="0" smtClean="0"/>
              <a:t>If such an administrative tribunal falls into an error of law which causes it to identify a wrong issue, to ask itself a wrong question, to ignore relevant material, to rely on irrelevant material or, at least in some circumstances, to make an erroneous finding or to reach a mistaken conclusion, and the tribunal’s exercise or purported exercise of power is thereby affected, it exceeds its authority or powers. Such an error of law is jurisdictional error which will invalidate any order or decision of the tribunal which reflects it.</a:t>
            </a: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22</a:t>
            </a:fld>
            <a:endParaRPr lang="en-AU" dirty="0"/>
          </a:p>
        </p:txBody>
      </p:sp>
    </p:spTree>
    <p:extLst>
      <p:ext uri="{BB962C8B-B14F-4D97-AF65-F5344CB8AC3E}">
        <p14:creationId xmlns:p14="http://schemas.microsoft.com/office/powerpoint/2010/main" val="29374252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smtClean="0"/>
              <a:t>Minister for Immigration and Multicultural Affairs v Yusuf </a:t>
            </a:r>
            <a:r>
              <a:rPr lang="en-AU" sz="3000" dirty="0" smtClean="0"/>
              <a:t>(2001) 206 CLR 323</a:t>
            </a:r>
            <a:endParaRPr lang="en-AU" sz="3000" dirty="0"/>
          </a:p>
        </p:txBody>
      </p:sp>
      <p:sp>
        <p:nvSpPr>
          <p:cNvPr id="3" name="Content Placeholder 2"/>
          <p:cNvSpPr>
            <a:spLocks noGrp="1"/>
          </p:cNvSpPr>
          <p:nvPr>
            <p:ph sz="quarter" idx="1"/>
          </p:nvPr>
        </p:nvSpPr>
        <p:spPr>
          <a:xfrm>
            <a:off x="899592" y="1131590"/>
            <a:ext cx="7772400" cy="3672408"/>
          </a:xfrm>
        </p:spPr>
        <p:txBody>
          <a:bodyPr>
            <a:noAutofit/>
          </a:bodyPr>
          <a:lstStyle/>
          <a:p>
            <a:pPr marL="0" indent="0">
              <a:buNone/>
            </a:pPr>
            <a:r>
              <a:rPr lang="en-AU" sz="2400" dirty="0" smtClean="0"/>
              <a:t>McHugh</a:t>
            </a:r>
            <a:r>
              <a:rPr lang="en-AU" sz="2400" dirty="0" smtClean="0"/>
              <a:t>, Gummow and Hayne JJ</a:t>
            </a:r>
            <a:r>
              <a:rPr lang="en-AU" sz="2400" dirty="0"/>
              <a:t> </a:t>
            </a:r>
            <a:r>
              <a:rPr lang="en-AU" sz="2400" dirty="0" smtClean="0"/>
              <a:t>at [82]:</a:t>
            </a:r>
          </a:p>
          <a:p>
            <a:pPr marL="0" indent="0">
              <a:buNone/>
            </a:pPr>
            <a:endParaRPr lang="en-AU" sz="1800" dirty="0"/>
          </a:p>
          <a:p>
            <a:pPr marL="0" indent="0">
              <a:buNone/>
            </a:pPr>
            <a:r>
              <a:rPr lang="en-AU" sz="2400" dirty="0" smtClean="0"/>
              <a:t>What </a:t>
            </a:r>
            <a:r>
              <a:rPr lang="en-AU" sz="2400" dirty="0"/>
              <a:t>is important, however, is that identifying a wrong issue, asking a wrong question, ignoring relevant material or relying on irrelevant material in a way that affects the exercise of power is to make an error of law. Further, doing so results in the decision‑maker exceeding the authority or powers given by the relevant statute. In other words, if an error of those types is made, the decision‑maker did not have authority to make the decision that was made; he or she did not have jurisdiction to make it</a:t>
            </a:r>
            <a:r>
              <a:rPr lang="en-AU" sz="2400" dirty="0" smtClean="0"/>
              <a:t>.</a:t>
            </a:r>
          </a:p>
        </p:txBody>
      </p:sp>
      <p:sp>
        <p:nvSpPr>
          <p:cNvPr id="4" name="Slide Number Placeholder 3"/>
          <p:cNvSpPr>
            <a:spLocks noGrp="1"/>
          </p:cNvSpPr>
          <p:nvPr>
            <p:ph type="sldNum" sz="quarter" idx="12"/>
          </p:nvPr>
        </p:nvSpPr>
        <p:spPr/>
        <p:txBody>
          <a:bodyPr/>
          <a:lstStyle/>
          <a:p>
            <a:fld id="{C30A0A7B-D0A3-493D-B836-F5C582AC8183}" type="slidenum">
              <a:rPr lang="en-AU" smtClean="0"/>
              <a:t>23</a:t>
            </a:fld>
            <a:endParaRPr lang="en-AU" dirty="0"/>
          </a:p>
        </p:txBody>
      </p:sp>
    </p:spTree>
    <p:extLst>
      <p:ext uri="{BB962C8B-B14F-4D97-AF65-F5344CB8AC3E}">
        <p14:creationId xmlns:p14="http://schemas.microsoft.com/office/powerpoint/2010/main" val="24177862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smtClean="0"/>
              <a:t>Minister for Immigration and Multicultural Affairs v Yusuf </a:t>
            </a:r>
            <a:r>
              <a:rPr lang="en-AU" sz="3000" dirty="0" smtClean="0"/>
              <a:t>(2001) 206 CLR 323</a:t>
            </a:r>
            <a:endParaRPr lang="en-AU" sz="3000" dirty="0"/>
          </a:p>
        </p:txBody>
      </p:sp>
      <p:sp>
        <p:nvSpPr>
          <p:cNvPr id="3" name="Content Placeholder 2"/>
          <p:cNvSpPr>
            <a:spLocks noGrp="1"/>
          </p:cNvSpPr>
          <p:nvPr>
            <p:ph sz="quarter" idx="1"/>
          </p:nvPr>
        </p:nvSpPr>
        <p:spPr>
          <a:xfrm>
            <a:off x="914400" y="1085850"/>
            <a:ext cx="7772400" cy="3790156"/>
          </a:xfrm>
        </p:spPr>
        <p:txBody>
          <a:bodyPr>
            <a:noAutofit/>
          </a:bodyPr>
          <a:lstStyle/>
          <a:p>
            <a:pPr marL="0" indent="0">
              <a:buNone/>
            </a:pPr>
            <a:endParaRPr lang="en-AU" sz="1800" dirty="0" smtClean="0"/>
          </a:p>
          <a:p>
            <a:pPr marL="0" indent="0">
              <a:buNone/>
            </a:pPr>
            <a:r>
              <a:rPr lang="en-AU" dirty="0" smtClean="0"/>
              <a:t>McHugh</a:t>
            </a:r>
            <a:r>
              <a:rPr lang="en-AU" dirty="0"/>
              <a:t>, Gummow and Hayne JJ at [</a:t>
            </a:r>
            <a:r>
              <a:rPr lang="en-AU" dirty="0" smtClean="0"/>
              <a:t>83]:</a:t>
            </a:r>
            <a:endParaRPr lang="en-AU" dirty="0"/>
          </a:p>
          <a:p>
            <a:pPr marL="0" indent="0">
              <a:buNone/>
            </a:pPr>
            <a:endParaRPr lang="en-AU" dirty="0" smtClean="0"/>
          </a:p>
          <a:p>
            <a:pPr marL="0" indent="0">
              <a:buNone/>
            </a:pPr>
            <a:r>
              <a:rPr lang="en-AU" dirty="0" smtClean="0"/>
              <a:t>… </a:t>
            </a:r>
            <a:r>
              <a:rPr lang="en-AU" dirty="0"/>
              <a:t>it is important to recognise that, if the Tribunal identifies a wrong issue, asks a wrong question, ignores relevant material or relies on irrelevant material, it </a:t>
            </a:r>
            <a:r>
              <a:rPr lang="en-AU" dirty="0" smtClean="0"/>
              <a:t>“exceeds </a:t>
            </a:r>
            <a:r>
              <a:rPr lang="en-AU" dirty="0"/>
              <a:t>its authority or </a:t>
            </a:r>
            <a:r>
              <a:rPr lang="en-AU" dirty="0" smtClean="0"/>
              <a:t>powers”. </a:t>
            </a:r>
            <a:r>
              <a:rPr lang="en-AU" dirty="0"/>
              <a:t>If that is so, the person who purported to make the decision </a:t>
            </a:r>
            <a:r>
              <a:rPr lang="en-AU" dirty="0" smtClean="0"/>
              <a:t>“did </a:t>
            </a:r>
            <a:r>
              <a:rPr lang="en-AU" dirty="0"/>
              <a:t>not have </a:t>
            </a:r>
            <a:r>
              <a:rPr lang="en-AU" dirty="0" smtClean="0"/>
              <a:t>jurisdiction” </a:t>
            </a:r>
            <a:r>
              <a:rPr lang="en-AU" dirty="0"/>
              <a:t>to make the decision he or she made, </a:t>
            </a:r>
            <a:r>
              <a:rPr lang="en-AU" dirty="0" smtClean="0"/>
              <a:t>and </a:t>
            </a:r>
            <a:r>
              <a:rPr lang="en-AU" dirty="0"/>
              <a:t>the decision </a:t>
            </a:r>
            <a:r>
              <a:rPr lang="en-AU" dirty="0" smtClean="0"/>
              <a:t>“was </a:t>
            </a:r>
            <a:r>
              <a:rPr lang="en-AU" dirty="0"/>
              <a:t>not </a:t>
            </a:r>
            <a:r>
              <a:rPr lang="en-AU" dirty="0" smtClean="0"/>
              <a:t>authorised” </a:t>
            </a:r>
            <a:r>
              <a:rPr lang="en-AU" dirty="0"/>
              <a:t>by the Act</a:t>
            </a:r>
            <a:r>
              <a:rPr lang="en-AU" dirty="0" smtClean="0"/>
              <a:t>.</a:t>
            </a:r>
          </a:p>
        </p:txBody>
      </p:sp>
      <p:sp>
        <p:nvSpPr>
          <p:cNvPr id="4" name="Slide Number Placeholder 3"/>
          <p:cNvSpPr>
            <a:spLocks noGrp="1"/>
          </p:cNvSpPr>
          <p:nvPr>
            <p:ph type="sldNum" sz="quarter" idx="12"/>
          </p:nvPr>
        </p:nvSpPr>
        <p:spPr/>
        <p:txBody>
          <a:bodyPr/>
          <a:lstStyle/>
          <a:p>
            <a:fld id="{C30A0A7B-D0A3-493D-B836-F5C582AC8183}" type="slidenum">
              <a:rPr lang="en-AU" smtClean="0"/>
              <a:t>24</a:t>
            </a:fld>
            <a:endParaRPr lang="en-AU" dirty="0"/>
          </a:p>
        </p:txBody>
      </p:sp>
    </p:spTree>
    <p:extLst>
      <p:ext uri="{BB962C8B-B14F-4D97-AF65-F5344CB8AC3E}">
        <p14:creationId xmlns:p14="http://schemas.microsoft.com/office/powerpoint/2010/main" val="38192397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smtClean="0"/>
              <a:t>Minister for Immigration and Multicultural Affairs v Yusuf </a:t>
            </a:r>
            <a:r>
              <a:rPr lang="en-AU" sz="3000" dirty="0" smtClean="0"/>
              <a:t>(2001) 206 CLR 323</a:t>
            </a:r>
            <a:endParaRPr lang="en-AU" sz="3000" dirty="0"/>
          </a:p>
        </p:txBody>
      </p:sp>
      <p:sp>
        <p:nvSpPr>
          <p:cNvPr id="3" name="Content Placeholder 2"/>
          <p:cNvSpPr>
            <a:spLocks noGrp="1"/>
          </p:cNvSpPr>
          <p:nvPr>
            <p:ph sz="quarter" idx="1"/>
          </p:nvPr>
        </p:nvSpPr>
        <p:spPr/>
        <p:txBody>
          <a:bodyPr>
            <a:normAutofit fontScale="92500" lnSpcReduction="10000"/>
          </a:bodyPr>
          <a:lstStyle/>
          <a:p>
            <a:pPr marL="0" indent="0">
              <a:buNone/>
            </a:pPr>
            <a:endParaRPr lang="en-AU" sz="1900" dirty="0" smtClean="0"/>
          </a:p>
          <a:p>
            <a:pPr marL="0" indent="0">
              <a:buNone/>
            </a:pPr>
            <a:r>
              <a:rPr lang="en-AU" sz="2800" dirty="0"/>
              <a:t>McHugh, Gummow and Hayne JJ at [</a:t>
            </a:r>
            <a:r>
              <a:rPr lang="en-AU" sz="2800" dirty="0" smtClean="0"/>
              <a:t>84]:</a:t>
            </a:r>
            <a:endParaRPr lang="en-AU" sz="2800" dirty="0"/>
          </a:p>
          <a:p>
            <a:pPr marL="0" indent="0">
              <a:buNone/>
            </a:pPr>
            <a:endParaRPr lang="en-AU" sz="2800" dirty="0" smtClean="0"/>
          </a:p>
          <a:p>
            <a:pPr marL="0" indent="0">
              <a:buNone/>
            </a:pPr>
            <a:r>
              <a:rPr lang="en-AU" sz="2800" dirty="0" smtClean="0"/>
              <a:t>If </a:t>
            </a:r>
            <a:r>
              <a:rPr lang="en-AU" sz="2800" dirty="0"/>
              <a:t>the Tribunal identifies a wrong issue, asks itself a wrong question, ignores relevant material or relies on irrelevant material in such a way as affects the exercise of its powers, that will very often reveal that it has made an error in its understanding of the applicable law or has failed to apply that law correctly to the facts it found</a:t>
            </a:r>
            <a:r>
              <a:rPr lang="en-AU" sz="2800" dirty="0" smtClean="0"/>
              <a:t>.</a:t>
            </a:r>
            <a:endParaRPr lang="en-AU" sz="2800" dirty="0"/>
          </a:p>
        </p:txBody>
      </p:sp>
      <p:sp>
        <p:nvSpPr>
          <p:cNvPr id="4" name="Slide Number Placeholder 3"/>
          <p:cNvSpPr>
            <a:spLocks noGrp="1"/>
          </p:cNvSpPr>
          <p:nvPr>
            <p:ph type="sldNum" sz="quarter" idx="12"/>
          </p:nvPr>
        </p:nvSpPr>
        <p:spPr/>
        <p:txBody>
          <a:bodyPr/>
          <a:lstStyle/>
          <a:p>
            <a:fld id="{C30A0A7B-D0A3-493D-B836-F5C582AC8183}" type="slidenum">
              <a:rPr lang="en-AU" smtClean="0"/>
              <a:t>25</a:t>
            </a:fld>
            <a:endParaRPr lang="en-AU" dirty="0"/>
          </a:p>
        </p:txBody>
      </p:sp>
    </p:spTree>
    <p:extLst>
      <p:ext uri="{BB962C8B-B14F-4D97-AF65-F5344CB8AC3E}">
        <p14:creationId xmlns:p14="http://schemas.microsoft.com/office/powerpoint/2010/main" val="38192397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Immigration and Citizenship v Li </a:t>
            </a:r>
            <a:r>
              <a:rPr lang="en-AU" sz="3000" dirty="0"/>
              <a:t>(2013) 249 CLR 332</a:t>
            </a:r>
          </a:p>
        </p:txBody>
      </p:sp>
      <p:sp>
        <p:nvSpPr>
          <p:cNvPr id="3" name="Content Placeholder 2"/>
          <p:cNvSpPr>
            <a:spLocks noGrp="1"/>
          </p:cNvSpPr>
          <p:nvPr>
            <p:ph sz="quarter" idx="1"/>
          </p:nvPr>
        </p:nvSpPr>
        <p:spPr>
          <a:xfrm>
            <a:off x="914400" y="1085850"/>
            <a:ext cx="7772400" cy="3790156"/>
          </a:xfrm>
        </p:spPr>
        <p:txBody>
          <a:bodyPr>
            <a:normAutofit fontScale="77500" lnSpcReduction="20000"/>
          </a:bodyPr>
          <a:lstStyle/>
          <a:p>
            <a:pPr marL="0" indent="0">
              <a:buNone/>
            </a:pPr>
            <a:endParaRPr lang="en-AU" sz="2100" dirty="0" smtClean="0"/>
          </a:p>
          <a:p>
            <a:pPr marL="0" indent="0">
              <a:buNone/>
            </a:pPr>
            <a:r>
              <a:rPr lang="en-AU" sz="3400" dirty="0" smtClean="0"/>
              <a:t>French CJ at [28]:</a:t>
            </a:r>
          </a:p>
          <a:p>
            <a:pPr marL="0" indent="0">
              <a:buNone/>
            </a:pPr>
            <a:endParaRPr lang="en-AU" sz="3400" dirty="0" smtClean="0"/>
          </a:p>
          <a:p>
            <a:pPr marL="0" indent="0">
              <a:buNone/>
            </a:pPr>
            <a:r>
              <a:rPr lang="en-AU" sz="3400" dirty="0" smtClean="0"/>
              <a:t>After </a:t>
            </a:r>
            <a:r>
              <a:rPr lang="en-AU" sz="3400" dirty="0"/>
              <a:t>all the requirements of administrative justice have been met in the process and reasoning leading to the point of decision in the exercise of a discretion, there is generally an area of decisional freedom. Within that area reasonable minds may reach different conclusions about the correct or preferable decision. However, the freedom thus left by the statute cannot be construed as attracting a legislative sanction to be arbitrary or capricious or to abandon common sense</a:t>
            </a:r>
            <a:r>
              <a:rPr lang="en-AU" sz="3400" dirty="0" smtClean="0"/>
              <a:t>.</a:t>
            </a:r>
            <a:endParaRPr lang="en-AU" sz="3400" dirty="0"/>
          </a:p>
        </p:txBody>
      </p:sp>
      <p:sp>
        <p:nvSpPr>
          <p:cNvPr id="4" name="Slide Number Placeholder 3"/>
          <p:cNvSpPr>
            <a:spLocks noGrp="1"/>
          </p:cNvSpPr>
          <p:nvPr>
            <p:ph type="sldNum" sz="quarter" idx="12"/>
          </p:nvPr>
        </p:nvSpPr>
        <p:spPr/>
        <p:txBody>
          <a:bodyPr/>
          <a:lstStyle/>
          <a:p>
            <a:fld id="{C30A0A7B-D0A3-493D-B836-F5C582AC8183}" type="slidenum">
              <a:rPr lang="en-AU" smtClean="0"/>
              <a:t>26</a:t>
            </a:fld>
            <a:endParaRPr lang="en-AU" dirty="0"/>
          </a:p>
        </p:txBody>
      </p:sp>
    </p:spTree>
    <p:extLst>
      <p:ext uri="{BB962C8B-B14F-4D97-AF65-F5344CB8AC3E}">
        <p14:creationId xmlns:p14="http://schemas.microsoft.com/office/powerpoint/2010/main" val="3697068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Immigration and Border </a:t>
            </a:r>
            <a:r>
              <a:rPr lang="en-AU" sz="3000" i="1" dirty="0" smtClean="0"/>
              <a:t>Protection v </a:t>
            </a:r>
            <a:r>
              <a:rPr lang="en-AU" sz="3000" i="1" dirty="0"/>
              <a:t>Singh and Another </a:t>
            </a:r>
            <a:r>
              <a:rPr lang="en-AU" sz="3000" dirty="0"/>
              <a:t>(2014) 231 FCR 437</a:t>
            </a:r>
          </a:p>
        </p:txBody>
      </p:sp>
      <p:sp>
        <p:nvSpPr>
          <p:cNvPr id="3" name="Content Placeholder 2"/>
          <p:cNvSpPr>
            <a:spLocks noGrp="1"/>
          </p:cNvSpPr>
          <p:nvPr>
            <p:ph sz="quarter" idx="1"/>
          </p:nvPr>
        </p:nvSpPr>
        <p:spPr>
          <a:xfrm>
            <a:off x="914400" y="1085850"/>
            <a:ext cx="7772400" cy="3790156"/>
          </a:xfrm>
        </p:spPr>
        <p:txBody>
          <a:bodyPr>
            <a:normAutofit fontScale="25000" lnSpcReduction="20000"/>
          </a:bodyPr>
          <a:lstStyle/>
          <a:p>
            <a:pPr marL="0" indent="0">
              <a:buNone/>
            </a:pPr>
            <a:endParaRPr lang="en-AU" sz="7200" dirty="0" smtClean="0"/>
          </a:p>
          <a:p>
            <a:pPr marL="0" indent="0">
              <a:buNone/>
            </a:pPr>
            <a:r>
              <a:rPr lang="en-AU" sz="9600" dirty="0" smtClean="0"/>
              <a:t>Allsop </a:t>
            </a:r>
            <a:r>
              <a:rPr lang="en-AU" sz="9600" dirty="0"/>
              <a:t>CJ, Robertson and Mortimer </a:t>
            </a:r>
            <a:r>
              <a:rPr lang="en-AU" sz="9600" dirty="0" smtClean="0"/>
              <a:t>JJ</a:t>
            </a:r>
            <a:r>
              <a:rPr lang="en-AU" sz="9600" dirty="0"/>
              <a:t> </a:t>
            </a:r>
            <a:r>
              <a:rPr lang="en-AU" sz="9600" dirty="0" smtClean="0"/>
              <a:t>at [44]:</a:t>
            </a:r>
          </a:p>
          <a:p>
            <a:pPr marL="0" indent="0">
              <a:buNone/>
            </a:pPr>
            <a:r>
              <a:rPr lang="en-AU" sz="9600" dirty="0" smtClean="0"/>
              <a:t>In </a:t>
            </a:r>
            <a:r>
              <a:rPr lang="en-AU" sz="9600" dirty="0"/>
              <a:t>order to </a:t>
            </a:r>
            <a:r>
              <a:rPr lang="en-AU" sz="9600" dirty="0" smtClean="0"/>
              <a:t>understand </a:t>
            </a:r>
            <a:r>
              <a:rPr lang="en-AU" sz="9600" dirty="0"/>
              <a:t>how the standard of legal unreasonableness is to be ascertained, it is important to see where the concept fits in terms of the Court’s supervisory powers over executive or administrative decision-making. In </a:t>
            </a:r>
            <a:r>
              <a:rPr lang="en-AU" sz="9600" i="1" dirty="0"/>
              <a:t>Li</a:t>
            </a:r>
            <a:r>
              <a:rPr lang="en-AU" sz="9600" dirty="0"/>
              <a:t>, the judgments identify two different contexts in which the concept is employed. Legal unreasonableness can be a conclusion reached by a supervising court after the identification of an underlying jurisdictional error in the decision-making process: </a:t>
            </a:r>
            <a:r>
              <a:rPr lang="en-AU" sz="9600" i="1" dirty="0" smtClean="0"/>
              <a:t>Li</a:t>
            </a:r>
            <a:r>
              <a:rPr lang="en-AU" sz="9600" dirty="0" smtClean="0"/>
              <a:t> at </a:t>
            </a:r>
            <a:r>
              <a:rPr lang="en-AU" sz="9600" dirty="0"/>
              <a:t>[27]-[28] per French CJ, at [72] per Hayne, Kiefel and Bell JJ; cf </a:t>
            </a:r>
            <a:r>
              <a:rPr lang="en-AU" sz="9600" i="1" dirty="0"/>
              <a:t>Minister for Immigration and Citizenship v SZMDS </a:t>
            </a:r>
            <a:r>
              <a:rPr lang="en-AU" sz="9600" dirty="0" smtClean="0"/>
              <a:t>at </a:t>
            </a:r>
            <a:r>
              <a:rPr lang="en-AU" sz="9600" dirty="0"/>
              <a:t>[39] per Gummow A-CJ and Kiefel J</a:t>
            </a:r>
            <a:r>
              <a:rPr lang="en-AU" sz="9600" dirty="0" smtClean="0"/>
              <a:t>.</a:t>
            </a:r>
            <a:endParaRPr lang="en-AU" sz="9600" dirty="0"/>
          </a:p>
        </p:txBody>
      </p:sp>
      <p:sp>
        <p:nvSpPr>
          <p:cNvPr id="4" name="Slide Number Placeholder 3"/>
          <p:cNvSpPr>
            <a:spLocks noGrp="1"/>
          </p:cNvSpPr>
          <p:nvPr>
            <p:ph type="sldNum" sz="quarter" idx="12"/>
          </p:nvPr>
        </p:nvSpPr>
        <p:spPr/>
        <p:txBody>
          <a:bodyPr/>
          <a:lstStyle/>
          <a:p>
            <a:fld id="{C30A0A7B-D0A3-493D-B836-F5C582AC8183}" type="slidenum">
              <a:rPr lang="en-AU" smtClean="0"/>
              <a:t>27</a:t>
            </a:fld>
            <a:endParaRPr lang="en-AU" dirty="0"/>
          </a:p>
        </p:txBody>
      </p:sp>
    </p:spTree>
    <p:extLst>
      <p:ext uri="{BB962C8B-B14F-4D97-AF65-F5344CB8AC3E}">
        <p14:creationId xmlns:p14="http://schemas.microsoft.com/office/powerpoint/2010/main" val="26045959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Immigration and Border Protection v Singh and Another </a:t>
            </a:r>
            <a:r>
              <a:rPr lang="en-AU" sz="3000" dirty="0"/>
              <a:t>(2014) 231 FCR 437</a:t>
            </a:r>
          </a:p>
        </p:txBody>
      </p:sp>
      <p:sp>
        <p:nvSpPr>
          <p:cNvPr id="3" name="Content Placeholder 2"/>
          <p:cNvSpPr>
            <a:spLocks noGrp="1"/>
          </p:cNvSpPr>
          <p:nvPr>
            <p:ph sz="quarter" idx="1"/>
          </p:nvPr>
        </p:nvSpPr>
        <p:spPr>
          <a:xfrm>
            <a:off x="914400" y="1085850"/>
            <a:ext cx="7772400" cy="3862164"/>
          </a:xfrm>
        </p:spPr>
        <p:txBody>
          <a:bodyPr>
            <a:normAutofit fontScale="25000" lnSpcReduction="20000"/>
          </a:bodyPr>
          <a:lstStyle/>
          <a:p>
            <a:pPr marL="0" indent="0">
              <a:buNone/>
            </a:pPr>
            <a:endParaRPr lang="en-AU" sz="8400" dirty="0" smtClean="0"/>
          </a:p>
          <a:p>
            <a:pPr marL="0" indent="0">
              <a:buNone/>
            </a:pPr>
            <a:r>
              <a:rPr lang="en-AU" sz="9600" dirty="0" smtClean="0"/>
              <a:t>However</a:t>
            </a:r>
            <a:r>
              <a:rPr lang="en-AU" sz="9600" dirty="0"/>
              <a:t>, legal unreasonableness can also be outcome focused, without necessarily identifying another underlying jurisdictional error. The latter occurs in what French CJ (in </a:t>
            </a:r>
            <a:r>
              <a:rPr lang="en-AU" sz="9600" i="1" dirty="0"/>
              <a:t>Li</a:t>
            </a:r>
            <a:r>
              <a:rPr lang="en-AU" sz="9600" dirty="0"/>
              <a:t> </a:t>
            </a:r>
            <a:r>
              <a:rPr lang="en-AU" sz="9600" dirty="0" smtClean="0"/>
              <a:t>at </a:t>
            </a:r>
            <a:r>
              <a:rPr lang="en-AU" sz="9600" dirty="0"/>
              <a:t>[28]) calls “an area of decisional freedom”: it has the character of a choice that is arbitrary, capricious or without “common sense”. See also the plurality at [66] referring to an area within which a decision-maker has a genuinely free discretion. The plurality in </a:t>
            </a:r>
            <a:r>
              <a:rPr lang="en-AU" sz="9600" i="1" dirty="0"/>
              <a:t>Li</a:t>
            </a:r>
            <a:r>
              <a:rPr lang="en-AU" sz="9600" dirty="0"/>
              <a:t> described this as an inference to be drawn because the </a:t>
            </a:r>
            <a:r>
              <a:rPr lang="en-AU" sz="9600" dirty="0" smtClean="0"/>
              <a:t>Court </a:t>
            </a:r>
            <a:r>
              <a:rPr lang="en-AU" sz="9600" dirty="0"/>
              <a:t>cannot identify how the decision was arrived at. In those circumstances, the exercise of power is seen by the supervising court as lacking “an evident and intelligible justification</a:t>
            </a:r>
            <a:r>
              <a:rPr lang="en-AU" sz="9600" dirty="0" smtClean="0"/>
              <a:t>”.</a:t>
            </a:r>
          </a:p>
          <a:p>
            <a:pPr marL="0" indent="0">
              <a:buNone/>
            </a:pPr>
            <a:r>
              <a:rPr lang="en-AU" sz="7200" dirty="0" smtClean="0"/>
              <a:t>(Reference omitted)</a:t>
            </a:r>
            <a:endParaRPr lang="en-AU" sz="7200" dirty="0"/>
          </a:p>
        </p:txBody>
      </p:sp>
      <p:sp>
        <p:nvSpPr>
          <p:cNvPr id="4" name="Slide Number Placeholder 3"/>
          <p:cNvSpPr>
            <a:spLocks noGrp="1"/>
          </p:cNvSpPr>
          <p:nvPr>
            <p:ph type="sldNum" sz="quarter" idx="12"/>
          </p:nvPr>
        </p:nvSpPr>
        <p:spPr/>
        <p:txBody>
          <a:bodyPr/>
          <a:lstStyle/>
          <a:p>
            <a:fld id="{C30A0A7B-D0A3-493D-B836-F5C582AC8183}" type="slidenum">
              <a:rPr lang="en-AU" smtClean="0"/>
              <a:t>28</a:t>
            </a:fld>
            <a:endParaRPr lang="en-AU" dirty="0"/>
          </a:p>
        </p:txBody>
      </p:sp>
    </p:spTree>
    <p:extLst>
      <p:ext uri="{BB962C8B-B14F-4D97-AF65-F5344CB8AC3E}">
        <p14:creationId xmlns:p14="http://schemas.microsoft.com/office/powerpoint/2010/main" val="712253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AU" dirty="0" smtClean="0"/>
              <a:t>Presentation by the Honourable Justice Buchanan</a:t>
            </a:r>
          </a:p>
          <a:p>
            <a:r>
              <a:rPr lang="en-AU" dirty="0" smtClean="0"/>
              <a:t>10 June 2016</a:t>
            </a:r>
            <a:endParaRPr lang="en-AU" dirty="0"/>
          </a:p>
        </p:txBody>
      </p:sp>
      <p:sp>
        <p:nvSpPr>
          <p:cNvPr id="2" name="Title 1"/>
          <p:cNvSpPr>
            <a:spLocks noGrp="1"/>
          </p:cNvSpPr>
          <p:nvPr>
            <p:ph type="ctrTitle"/>
          </p:nvPr>
        </p:nvSpPr>
        <p:spPr/>
        <p:txBody>
          <a:bodyPr>
            <a:normAutofit fontScale="90000"/>
          </a:bodyPr>
          <a:lstStyle/>
          <a:p>
            <a:r>
              <a:rPr lang="en-AU" dirty="0" smtClean="0"/>
              <a:t>Role of Reviewing Courts in Administrative Decision Making</a:t>
            </a: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29</a:t>
            </a:fld>
            <a:endParaRPr lang="en-AU" dirty="0"/>
          </a:p>
        </p:txBody>
      </p:sp>
    </p:spTree>
    <p:extLst>
      <p:ext uri="{BB962C8B-B14F-4D97-AF65-F5344CB8AC3E}">
        <p14:creationId xmlns:p14="http://schemas.microsoft.com/office/powerpoint/2010/main" val="2723919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smtClean="0"/>
              <a:t>Minister for Immigration and Citizenship v Li </a:t>
            </a:r>
            <a:r>
              <a:rPr lang="en-AU" sz="3000" dirty="0" smtClean="0"/>
              <a:t>(2013) 249 CLR 332</a:t>
            </a:r>
            <a:endParaRPr lang="en-AU" sz="3000" dirty="0"/>
          </a:p>
        </p:txBody>
      </p:sp>
      <p:sp>
        <p:nvSpPr>
          <p:cNvPr id="3" name="Content Placeholder 2"/>
          <p:cNvSpPr>
            <a:spLocks noGrp="1"/>
          </p:cNvSpPr>
          <p:nvPr>
            <p:ph sz="quarter" idx="1"/>
          </p:nvPr>
        </p:nvSpPr>
        <p:spPr/>
        <p:txBody>
          <a:bodyPr>
            <a:normAutofit fontScale="92500" lnSpcReduction="20000"/>
          </a:bodyPr>
          <a:lstStyle/>
          <a:p>
            <a:pPr marL="0" indent="0">
              <a:buNone/>
            </a:pPr>
            <a:endParaRPr lang="en-AU" sz="2800" dirty="0" smtClean="0"/>
          </a:p>
          <a:p>
            <a:pPr marL="0" indent="0">
              <a:buNone/>
            </a:pPr>
            <a:r>
              <a:rPr lang="en-AU" sz="2800" dirty="0" smtClean="0"/>
              <a:t>French CJ at [28]:</a:t>
            </a:r>
          </a:p>
          <a:p>
            <a:pPr marL="0" indent="0">
              <a:buNone/>
            </a:pPr>
            <a:endParaRPr lang="en-AU" sz="2800" dirty="0"/>
          </a:p>
          <a:p>
            <a:pPr marL="0" indent="0">
              <a:buNone/>
            </a:pPr>
            <a:r>
              <a:rPr lang="en-AU" sz="2800" dirty="0" smtClean="0"/>
              <a:t>After all the requirements of administrative justice have been met in the process and reasoning leading to the point of decision in the exercise of a discretion, there is generally an area of decisional freedom. Within that area reasonable minds may reach different conclusions about the correct or preferable decision.</a:t>
            </a:r>
            <a:endParaRPr lang="en-AU" sz="2800" dirty="0"/>
          </a:p>
        </p:txBody>
      </p:sp>
      <p:sp>
        <p:nvSpPr>
          <p:cNvPr id="4" name="Slide Number Placeholder 3"/>
          <p:cNvSpPr>
            <a:spLocks noGrp="1"/>
          </p:cNvSpPr>
          <p:nvPr>
            <p:ph type="sldNum" sz="quarter" idx="12"/>
          </p:nvPr>
        </p:nvSpPr>
        <p:spPr/>
        <p:txBody>
          <a:bodyPr/>
          <a:lstStyle/>
          <a:p>
            <a:fld id="{C30A0A7B-D0A3-493D-B836-F5C582AC8183}" type="slidenum">
              <a:rPr lang="en-AU" smtClean="0"/>
              <a:t>3</a:t>
            </a:fld>
            <a:endParaRPr lang="en-AU" dirty="0"/>
          </a:p>
        </p:txBody>
      </p:sp>
    </p:spTree>
    <p:extLst>
      <p:ext uri="{BB962C8B-B14F-4D97-AF65-F5344CB8AC3E}">
        <p14:creationId xmlns:p14="http://schemas.microsoft.com/office/powerpoint/2010/main" val="12210204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627534"/>
            <a:ext cx="7772400" cy="857250"/>
          </a:xfrm>
        </p:spPr>
        <p:txBody>
          <a:bodyPr>
            <a:noAutofit/>
          </a:bodyPr>
          <a:lstStyle/>
          <a:p>
            <a:pPr algn="ctr"/>
            <a:r>
              <a:rPr lang="en-AU" sz="2800" i="1" dirty="0" smtClean="0"/>
              <a:t>State Rail Authority of New South Wales v Earthline Constructions Pty Ltd (in liq) and Others </a:t>
            </a:r>
            <a:r>
              <a:rPr lang="en-AU" sz="2800" dirty="0"/>
              <a:t>(1999) </a:t>
            </a:r>
            <a:r>
              <a:rPr lang="en-AU" sz="2800" dirty="0" smtClean="0"/>
              <a:t>160 ALR 588</a:t>
            </a:r>
            <a:endParaRPr lang="en-AU" sz="2800" dirty="0"/>
          </a:p>
        </p:txBody>
      </p:sp>
      <p:sp>
        <p:nvSpPr>
          <p:cNvPr id="3" name="Content Placeholder 2"/>
          <p:cNvSpPr>
            <a:spLocks noGrp="1"/>
          </p:cNvSpPr>
          <p:nvPr>
            <p:ph sz="quarter" idx="1"/>
          </p:nvPr>
        </p:nvSpPr>
        <p:spPr>
          <a:xfrm>
            <a:off x="941695" y="1413397"/>
            <a:ext cx="7772400" cy="3390602"/>
          </a:xfrm>
        </p:spPr>
        <p:txBody>
          <a:bodyPr>
            <a:noAutofit/>
          </a:bodyPr>
          <a:lstStyle/>
          <a:p>
            <a:pPr marL="0" indent="0">
              <a:buNone/>
            </a:pPr>
            <a:endParaRPr lang="en-AU" sz="1800" dirty="0" smtClean="0"/>
          </a:p>
          <a:p>
            <a:pPr marL="0" indent="0">
              <a:buNone/>
            </a:pPr>
            <a:r>
              <a:rPr lang="en-AU" dirty="0" smtClean="0"/>
              <a:t>Kirby </a:t>
            </a:r>
            <a:r>
              <a:rPr lang="en-AU" dirty="0" smtClean="0"/>
              <a:t>J at 617</a:t>
            </a:r>
            <a:r>
              <a:rPr lang="en-AU" dirty="0" smtClean="0"/>
              <a:t>:</a:t>
            </a:r>
          </a:p>
          <a:p>
            <a:pPr marL="0" indent="0">
              <a:buNone/>
            </a:pPr>
            <a:endParaRPr lang="en-AU" sz="1800" dirty="0" smtClean="0"/>
          </a:p>
          <a:p>
            <a:pPr marL="0" indent="0">
              <a:buNone/>
            </a:pPr>
            <a:r>
              <a:rPr lang="en-AU" dirty="0" smtClean="0"/>
              <a:t>There is a growing understanding, both by trial judges and appellate courts, of the fallibility of judicial evaluation of credibility from the appearance and demeanour of witnesses in the somewhat artificial and sometimes stressful circumstances of the courtroom</a:t>
            </a:r>
            <a:r>
              <a:rPr lang="en-AU" dirty="0" smtClean="0"/>
              <a:t>.</a:t>
            </a:r>
            <a:endParaRPr lang="en-AU" dirty="0" smtClean="0"/>
          </a:p>
        </p:txBody>
      </p:sp>
      <p:sp>
        <p:nvSpPr>
          <p:cNvPr id="4" name="Slide Number Placeholder 3"/>
          <p:cNvSpPr>
            <a:spLocks noGrp="1"/>
          </p:cNvSpPr>
          <p:nvPr>
            <p:ph type="sldNum" sz="quarter" idx="12"/>
          </p:nvPr>
        </p:nvSpPr>
        <p:spPr/>
        <p:txBody>
          <a:bodyPr/>
          <a:lstStyle/>
          <a:p>
            <a:fld id="{C30A0A7B-D0A3-493D-B836-F5C582AC8183}" type="slidenum">
              <a:rPr lang="en-AU" smtClean="0"/>
              <a:t>30</a:t>
            </a:fld>
            <a:endParaRPr lang="en-AU" dirty="0"/>
          </a:p>
        </p:txBody>
      </p:sp>
    </p:spTree>
    <p:extLst>
      <p:ext uri="{BB962C8B-B14F-4D97-AF65-F5344CB8AC3E}">
        <p14:creationId xmlns:p14="http://schemas.microsoft.com/office/powerpoint/2010/main" val="41243371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627534"/>
            <a:ext cx="7772400" cy="857250"/>
          </a:xfrm>
        </p:spPr>
        <p:txBody>
          <a:bodyPr>
            <a:noAutofit/>
          </a:bodyPr>
          <a:lstStyle/>
          <a:p>
            <a:pPr algn="ctr"/>
            <a:r>
              <a:rPr lang="en-AU" sz="2800" i="1" dirty="0" smtClean="0"/>
              <a:t>State Rail Authority of New South Wales v Earthline Constructions Pty Ltd (in liq) and Others </a:t>
            </a:r>
            <a:r>
              <a:rPr lang="en-AU" sz="2800" dirty="0"/>
              <a:t>(1999) </a:t>
            </a:r>
            <a:r>
              <a:rPr lang="en-AU" sz="2800" dirty="0" smtClean="0"/>
              <a:t>160 ALR 588</a:t>
            </a:r>
            <a:endParaRPr lang="en-AU" sz="2800" dirty="0"/>
          </a:p>
        </p:txBody>
      </p:sp>
      <p:sp>
        <p:nvSpPr>
          <p:cNvPr id="3" name="Content Placeholder 2"/>
          <p:cNvSpPr>
            <a:spLocks noGrp="1"/>
          </p:cNvSpPr>
          <p:nvPr>
            <p:ph sz="quarter" idx="1"/>
          </p:nvPr>
        </p:nvSpPr>
        <p:spPr>
          <a:xfrm>
            <a:off x="941695" y="1413397"/>
            <a:ext cx="7772400" cy="3318594"/>
          </a:xfrm>
        </p:spPr>
        <p:txBody>
          <a:bodyPr>
            <a:noAutofit/>
          </a:bodyPr>
          <a:lstStyle/>
          <a:p>
            <a:pPr marL="0" indent="0">
              <a:buNone/>
            </a:pPr>
            <a:endParaRPr lang="en-AU" sz="1800" dirty="0" smtClean="0"/>
          </a:p>
          <a:p>
            <a:pPr marL="0" indent="0">
              <a:buNone/>
            </a:pPr>
            <a:r>
              <a:rPr lang="en-AU" dirty="0" smtClean="0"/>
              <a:t>Kirby </a:t>
            </a:r>
            <a:r>
              <a:rPr lang="en-AU" dirty="0"/>
              <a:t>J at </a:t>
            </a:r>
            <a:r>
              <a:rPr lang="en-AU" dirty="0" smtClean="0"/>
              <a:t>618</a:t>
            </a:r>
            <a:r>
              <a:rPr lang="en-AU" dirty="0" smtClean="0"/>
              <a:t>:</a:t>
            </a:r>
          </a:p>
          <a:p>
            <a:pPr marL="0" indent="0">
              <a:buNone/>
            </a:pPr>
            <a:endParaRPr lang="en-AU" sz="1800" dirty="0" smtClean="0"/>
          </a:p>
          <a:p>
            <a:pPr marL="0" indent="0">
              <a:buNone/>
            </a:pPr>
            <a:r>
              <a:rPr lang="en-AU" dirty="0" smtClean="0"/>
              <a:t>Trial </a:t>
            </a:r>
            <a:r>
              <a:rPr lang="en-AU" dirty="0" smtClean="0"/>
              <a:t>judges should strive, so far as they can, to decide cases without undue reliance on such fallible considerations as their assessment of witness credibility. </a:t>
            </a: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31</a:t>
            </a:fld>
            <a:endParaRPr lang="en-AU" dirty="0"/>
          </a:p>
        </p:txBody>
      </p:sp>
    </p:spTree>
    <p:extLst>
      <p:ext uri="{BB962C8B-B14F-4D97-AF65-F5344CB8AC3E}">
        <p14:creationId xmlns:p14="http://schemas.microsoft.com/office/powerpoint/2010/main" val="39404364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05979"/>
            <a:ext cx="7772400" cy="637579"/>
          </a:xfrm>
        </p:spPr>
        <p:txBody>
          <a:bodyPr>
            <a:normAutofit/>
          </a:bodyPr>
          <a:lstStyle/>
          <a:p>
            <a:pPr algn="ctr"/>
            <a:r>
              <a:rPr lang="en-AU" sz="3000" i="1" dirty="0" smtClean="0"/>
              <a:t>Fox v Percy </a:t>
            </a:r>
            <a:r>
              <a:rPr lang="en-AU" sz="3000" dirty="0" smtClean="0"/>
              <a:t>(2003) 214 CLR 118</a:t>
            </a:r>
            <a:endParaRPr lang="en-AU" sz="3000" dirty="0"/>
          </a:p>
        </p:txBody>
      </p:sp>
      <p:sp>
        <p:nvSpPr>
          <p:cNvPr id="3" name="Content Placeholder 2"/>
          <p:cNvSpPr>
            <a:spLocks noGrp="1"/>
          </p:cNvSpPr>
          <p:nvPr>
            <p:ph sz="quarter" idx="1"/>
          </p:nvPr>
        </p:nvSpPr>
        <p:spPr>
          <a:xfrm>
            <a:off x="914400" y="1085850"/>
            <a:ext cx="7772400" cy="3718148"/>
          </a:xfrm>
        </p:spPr>
        <p:txBody>
          <a:bodyPr>
            <a:normAutofit fontScale="85000" lnSpcReduction="20000"/>
          </a:bodyPr>
          <a:lstStyle/>
          <a:p>
            <a:pPr marL="0" indent="0">
              <a:buNone/>
            </a:pPr>
            <a:r>
              <a:rPr lang="en-AU" sz="2800" dirty="0" smtClean="0"/>
              <a:t>Gleeson CJ, Gummow and Kirby JJ at [31]:</a:t>
            </a:r>
          </a:p>
          <a:p>
            <a:pPr marL="0" indent="0">
              <a:buNone/>
            </a:pPr>
            <a:r>
              <a:rPr lang="en-AU" sz="2800" dirty="0" smtClean="0"/>
              <a:t>… in recent years, judges have become more aware of scientific research that has cast doubt on the ability of judges (or anyone else) to tell truth from falsehood accurately on the basis of appearances. Considerations such as these have encouraged judges, both at trial and on appeal, to limit their reliance on the appearances of witnesses and to reason to their conclusions, as far as possible, on the basis of contemporary materials, objectively established facts and the apparent logic of events. This does not eliminate the established principles about witness credibility; but it tends to reduce the occasions where those principles are seen as critical.</a:t>
            </a:r>
          </a:p>
          <a:p>
            <a:pPr marL="0" indent="0">
              <a:buNone/>
            </a:pPr>
            <a:r>
              <a:rPr lang="en-AU" sz="2100" dirty="0" smtClean="0"/>
              <a:t>(</a:t>
            </a:r>
            <a:r>
              <a:rPr lang="en-AU" sz="2100" dirty="0" smtClean="0"/>
              <a:t>Footnote omitted)</a:t>
            </a:r>
            <a:endParaRPr lang="en-AU" sz="2100" dirty="0"/>
          </a:p>
        </p:txBody>
      </p:sp>
      <p:sp>
        <p:nvSpPr>
          <p:cNvPr id="4" name="Slide Number Placeholder 3"/>
          <p:cNvSpPr>
            <a:spLocks noGrp="1"/>
          </p:cNvSpPr>
          <p:nvPr>
            <p:ph type="sldNum" sz="quarter" idx="12"/>
          </p:nvPr>
        </p:nvSpPr>
        <p:spPr/>
        <p:txBody>
          <a:bodyPr/>
          <a:lstStyle/>
          <a:p>
            <a:fld id="{C30A0A7B-D0A3-493D-B836-F5C582AC8183}" type="slidenum">
              <a:rPr lang="en-AU" smtClean="0"/>
              <a:t>32</a:t>
            </a:fld>
            <a:endParaRPr lang="en-AU" dirty="0"/>
          </a:p>
        </p:txBody>
      </p:sp>
    </p:spTree>
    <p:extLst>
      <p:ext uri="{BB962C8B-B14F-4D97-AF65-F5344CB8AC3E}">
        <p14:creationId xmlns:p14="http://schemas.microsoft.com/office/powerpoint/2010/main" val="19986786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05979"/>
            <a:ext cx="7772400" cy="709587"/>
          </a:xfrm>
        </p:spPr>
        <p:txBody>
          <a:bodyPr>
            <a:noAutofit/>
          </a:bodyPr>
          <a:lstStyle/>
          <a:p>
            <a:pPr algn="ctr"/>
            <a:r>
              <a:rPr lang="en-AU" sz="3000" i="1" dirty="0" smtClean="0"/>
              <a:t>CSR Ltd v Della </a:t>
            </a:r>
            <a:r>
              <a:rPr lang="en-AU" sz="3000" i="1" dirty="0" smtClean="0"/>
              <a:t>Maddalena</a:t>
            </a:r>
            <a:r>
              <a:rPr lang="en-AU" sz="3000" i="1" dirty="0"/>
              <a:t> </a:t>
            </a:r>
            <a:r>
              <a:rPr lang="en-AU" sz="3000" dirty="0" smtClean="0"/>
              <a:t>(2006</a:t>
            </a:r>
            <a:r>
              <a:rPr lang="en-AU" sz="3000" dirty="0" smtClean="0"/>
              <a:t>) 224 ALR 1</a:t>
            </a:r>
            <a:endParaRPr lang="en-AU" sz="3000" dirty="0"/>
          </a:p>
        </p:txBody>
      </p:sp>
      <p:sp>
        <p:nvSpPr>
          <p:cNvPr id="3" name="Content Placeholder 2"/>
          <p:cNvSpPr>
            <a:spLocks noGrp="1"/>
          </p:cNvSpPr>
          <p:nvPr>
            <p:ph sz="quarter" idx="1"/>
          </p:nvPr>
        </p:nvSpPr>
        <p:spPr>
          <a:xfrm>
            <a:off x="899592" y="915566"/>
            <a:ext cx="7772400" cy="3744416"/>
          </a:xfrm>
        </p:spPr>
        <p:txBody>
          <a:bodyPr>
            <a:normAutofit fontScale="92500" lnSpcReduction="20000"/>
          </a:bodyPr>
          <a:lstStyle/>
          <a:p>
            <a:pPr marL="0" indent="0">
              <a:buNone/>
            </a:pPr>
            <a:endParaRPr lang="en-AU" sz="2800" dirty="0" smtClean="0"/>
          </a:p>
          <a:p>
            <a:pPr marL="0" indent="0">
              <a:buNone/>
            </a:pPr>
            <a:r>
              <a:rPr lang="en-AU" sz="2800" dirty="0" smtClean="0"/>
              <a:t>Kirby J at [46]:</a:t>
            </a:r>
          </a:p>
          <a:p>
            <a:pPr marL="0" indent="0">
              <a:buNone/>
            </a:pPr>
            <a:endParaRPr lang="en-AU" sz="2800" dirty="0" smtClean="0"/>
          </a:p>
          <a:p>
            <a:pPr marL="0" indent="0">
              <a:buNone/>
            </a:pPr>
            <a:r>
              <a:rPr lang="en-AU" sz="2800" dirty="0" smtClean="0"/>
              <a:t>… trial judges in Australia know the common disapproval of appellate courts of attempts to render trial conclusions appeal-proof by expressed reliance on the demeanour and appearance of witnesses where that is unnecessary or inappropriate. They also know the scientific unreliability of many such assessments. They are aware of the general desirability of founding judicial conclusions (as far as possible) on rationality and logic.</a:t>
            </a:r>
            <a:endParaRPr lang="en-AU" sz="2800" dirty="0"/>
          </a:p>
        </p:txBody>
      </p:sp>
      <p:sp>
        <p:nvSpPr>
          <p:cNvPr id="4" name="Slide Number Placeholder 3"/>
          <p:cNvSpPr>
            <a:spLocks noGrp="1"/>
          </p:cNvSpPr>
          <p:nvPr>
            <p:ph type="sldNum" sz="quarter" idx="12"/>
          </p:nvPr>
        </p:nvSpPr>
        <p:spPr/>
        <p:txBody>
          <a:bodyPr/>
          <a:lstStyle/>
          <a:p>
            <a:fld id="{C30A0A7B-D0A3-493D-B836-F5C582AC8183}" type="slidenum">
              <a:rPr lang="en-AU" smtClean="0"/>
              <a:t>33</a:t>
            </a:fld>
            <a:endParaRPr lang="en-AU" dirty="0"/>
          </a:p>
        </p:txBody>
      </p:sp>
    </p:spTree>
    <p:extLst>
      <p:ext uri="{BB962C8B-B14F-4D97-AF65-F5344CB8AC3E}">
        <p14:creationId xmlns:p14="http://schemas.microsoft.com/office/powerpoint/2010/main" val="7158978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smtClean="0"/>
              <a:t>Goodrich Aerospace Pty Ltd v Arsic </a:t>
            </a:r>
            <a:r>
              <a:rPr lang="en-AU" sz="3000" i="1" dirty="0" smtClean="0"/>
              <a:t/>
            </a:r>
            <a:br>
              <a:rPr lang="en-AU" sz="3000" i="1" dirty="0" smtClean="0"/>
            </a:br>
            <a:r>
              <a:rPr lang="en-AU" sz="3000" dirty="0" smtClean="0"/>
              <a:t>(</a:t>
            </a:r>
            <a:r>
              <a:rPr lang="en-AU" sz="3000" dirty="0" smtClean="0"/>
              <a:t>2006) 66 NSWLR 186</a:t>
            </a:r>
            <a:endParaRPr lang="en-AU" sz="3000" dirty="0"/>
          </a:p>
        </p:txBody>
      </p:sp>
      <p:sp>
        <p:nvSpPr>
          <p:cNvPr id="3" name="Content Placeholder 2"/>
          <p:cNvSpPr>
            <a:spLocks noGrp="1"/>
          </p:cNvSpPr>
          <p:nvPr>
            <p:ph sz="quarter" idx="1"/>
          </p:nvPr>
        </p:nvSpPr>
        <p:spPr>
          <a:xfrm>
            <a:off x="899592" y="1059582"/>
            <a:ext cx="7772400" cy="3429000"/>
          </a:xfrm>
        </p:spPr>
        <p:txBody>
          <a:bodyPr>
            <a:normAutofit/>
          </a:bodyPr>
          <a:lstStyle/>
          <a:p>
            <a:pPr marL="0" indent="0">
              <a:buNone/>
            </a:pPr>
            <a:endParaRPr lang="en-AU" dirty="0" smtClean="0"/>
          </a:p>
          <a:p>
            <a:pPr marL="0" indent="0">
              <a:buNone/>
            </a:pPr>
            <a:r>
              <a:rPr lang="en-AU" dirty="0" smtClean="0"/>
              <a:t>Ipp JA (Mason P and Tobias JA agreeing) at [21]:</a:t>
            </a:r>
          </a:p>
          <a:p>
            <a:pPr marL="0" indent="0">
              <a:buNone/>
            </a:pPr>
            <a:endParaRPr lang="en-AU" dirty="0"/>
          </a:p>
          <a:p>
            <a:pPr marL="0" indent="0">
              <a:buNone/>
            </a:pPr>
            <a:r>
              <a:rPr lang="en-AU" dirty="0" smtClean="0"/>
              <a:t>Another area where great care must be exercised in making demeanour findings is where a witness is from a different cultural and ethnic background to that with which the judge is familiar</a:t>
            </a:r>
            <a:r>
              <a:rPr lang="en-AU" dirty="0"/>
              <a:t>.</a:t>
            </a:r>
            <a:endParaRPr lang="en-AU" dirty="0" smtClean="0"/>
          </a:p>
          <a:p>
            <a:pPr marL="0" indent="0">
              <a:buNone/>
            </a:pPr>
            <a:endParaRPr lang="en-AU" dirty="0" smtClean="0"/>
          </a:p>
          <a:p>
            <a:pPr marL="0" indent="0">
              <a:buNone/>
            </a:pPr>
            <a:endParaRPr lang="en-AU" dirty="0" smtClean="0"/>
          </a:p>
          <a:p>
            <a:pPr marL="0" indent="0">
              <a:buNone/>
            </a:pPr>
            <a:endParaRPr lang="en-AU" dirty="0"/>
          </a:p>
          <a:p>
            <a:pPr marL="0" indent="0">
              <a:buNone/>
            </a:pP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34</a:t>
            </a:fld>
            <a:endParaRPr lang="en-AU" dirty="0"/>
          </a:p>
        </p:txBody>
      </p:sp>
    </p:spTree>
    <p:extLst>
      <p:ext uri="{BB962C8B-B14F-4D97-AF65-F5344CB8AC3E}">
        <p14:creationId xmlns:p14="http://schemas.microsoft.com/office/powerpoint/2010/main" val="5371764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smtClean="0"/>
              <a:t>Goodrich Aerospace Pty Ltd v Arsic </a:t>
            </a:r>
            <a:r>
              <a:rPr lang="en-AU" sz="3000" i="1" dirty="0" smtClean="0"/>
              <a:t/>
            </a:r>
            <a:br>
              <a:rPr lang="en-AU" sz="3000" i="1" dirty="0" smtClean="0"/>
            </a:br>
            <a:r>
              <a:rPr lang="en-AU" sz="3000" dirty="0" smtClean="0"/>
              <a:t>(</a:t>
            </a:r>
            <a:r>
              <a:rPr lang="en-AU" sz="3000" dirty="0" smtClean="0"/>
              <a:t>2006) 66 NSWLR 186</a:t>
            </a:r>
            <a:endParaRPr lang="en-AU" sz="3000" dirty="0"/>
          </a:p>
        </p:txBody>
      </p:sp>
      <p:sp>
        <p:nvSpPr>
          <p:cNvPr id="3" name="Content Placeholder 2"/>
          <p:cNvSpPr>
            <a:spLocks noGrp="1"/>
          </p:cNvSpPr>
          <p:nvPr>
            <p:ph sz="quarter" idx="1"/>
          </p:nvPr>
        </p:nvSpPr>
        <p:spPr>
          <a:xfrm>
            <a:off x="899592" y="1131590"/>
            <a:ext cx="7772400" cy="3744416"/>
          </a:xfrm>
        </p:spPr>
        <p:txBody>
          <a:bodyPr>
            <a:noAutofit/>
          </a:bodyPr>
          <a:lstStyle/>
          <a:p>
            <a:pPr marL="0" indent="0">
              <a:buNone/>
            </a:pPr>
            <a:r>
              <a:rPr lang="en-AU" sz="2400" dirty="0" smtClean="0"/>
              <a:t>Ipp </a:t>
            </a:r>
            <a:r>
              <a:rPr lang="en-AU" sz="2400" dirty="0"/>
              <a:t>JA (Mason P and Tobias JA agreeing) </a:t>
            </a:r>
            <a:r>
              <a:rPr lang="en-AU" sz="2400" dirty="0" smtClean="0"/>
              <a:t>at [27]:  </a:t>
            </a:r>
          </a:p>
          <a:p>
            <a:pPr marL="0" indent="0">
              <a:buNone/>
            </a:pPr>
            <a:endParaRPr lang="en-AU" sz="1800" dirty="0"/>
          </a:p>
          <a:p>
            <a:pPr marL="0" indent="0">
              <a:buNone/>
            </a:pPr>
            <a:r>
              <a:rPr lang="en-AU" sz="2400" dirty="0" smtClean="0"/>
              <a:t>… problems </a:t>
            </a:r>
            <a:r>
              <a:rPr lang="en-AU" sz="2400" dirty="0"/>
              <a:t>and doubts about demeanour findings explain why trial judges are expected to weigh their impressions as to demeanour carefully against the probabilities and to examine whether the disputed evidence is consistent with incontrovertible facts, facts that are not in dispute and other relevant evidence in the case. Of course, demeanour may trump the probabilities, but it should be apparent from the judge’s reasons that the probabilities and consistency with other relevant evidence have properly been taken into account</a:t>
            </a:r>
            <a:r>
              <a:rPr lang="en-AU" sz="2400" dirty="0" smtClean="0"/>
              <a:t>.</a:t>
            </a:r>
          </a:p>
        </p:txBody>
      </p:sp>
      <p:sp>
        <p:nvSpPr>
          <p:cNvPr id="4" name="Slide Number Placeholder 3"/>
          <p:cNvSpPr>
            <a:spLocks noGrp="1"/>
          </p:cNvSpPr>
          <p:nvPr>
            <p:ph type="sldNum" sz="quarter" idx="12"/>
          </p:nvPr>
        </p:nvSpPr>
        <p:spPr/>
        <p:txBody>
          <a:bodyPr/>
          <a:lstStyle/>
          <a:p>
            <a:fld id="{C30A0A7B-D0A3-493D-B836-F5C582AC8183}" type="slidenum">
              <a:rPr lang="en-AU" smtClean="0"/>
              <a:t>35</a:t>
            </a:fld>
            <a:endParaRPr lang="en-AU" dirty="0"/>
          </a:p>
        </p:txBody>
      </p:sp>
    </p:spTree>
    <p:extLst>
      <p:ext uri="{BB962C8B-B14F-4D97-AF65-F5344CB8AC3E}">
        <p14:creationId xmlns:p14="http://schemas.microsoft.com/office/powerpoint/2010/main" val="23731333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smtClean="0"/>
              <a:t>Goodrich Aerospace Pty Ltd v Arsic </a:t>
            </a:r>
            <a:r>
              <a:rPr lang="en-AU" sz="3000" i="1" dirty="0" smtClean="0"/>
              <a:t/>
            </a:r>
            <a:br>
              <a:rPr lang="en-AU" sz="3000" i="1" dirty="0" smtClean="0"/>
            </a:br>
            <a:r>
              <a:rPr lang="en-AU" sz="3000" dirty="0" smtClean="0"/>
              <a:t>(</a:t>
            </a:r>
            <a:r>
              <a:rPr lang="en-AU" sz="3000" dirty="0" smtClean="0"/>
              <a:t>2006) 66 NSWLR 186</a:t>
            </a:r>
            <a:endParaRPr lang="en-AU" sz="3000" dirty="0"/>
          </a:p>
        </p:txBody>
      </p:sp>
      <p:sp>
        <p:nvSpPr>
          <p:cNvPr id="3" name="Content Placeholder 2"/>
          <p:cNvSpPr>
            <a:spLocks noGrp="1"/>
          </p:cNvSpPr>
          <p:nvPr>
            <p:ph sz="quarter" idx="1"/>
          </p:nvPr>
        </p:nvSpPr>
        <p:spPr>
          <a:xfrm>
            <a:off x="899592" y="1131590"/>
            <a:ext cx="7772400" cy="3816424"/>
          </a:xfrm>
        </p:spPr>
        <p:txBody>
          <a:bodyPr>
            <a:noAutofit/>
          </a:bodyPr>
          <a:lstStyle/>
          <a:p>
            <a:pPr marL="0" indent="0">
              <a:buNone/>
            </a:pPr>
            <a:r>
              <a:rPr lang="en-AU" sz="2200" dirty="0" smtClean="0"/>
              <a:t>Ipp </a:t>
            </a:r>
            <a:r>
              <a:rPr lang="en-AU" sz="2200" dirty="0"/>
              <a:t>JA (Mason P and Tobias JA agreeing) </a:t>
            </a:r>
            <a:r>
              <a:rPr lang="en-AU" sz="2200" dirty="0" smtClean="0"/>
              <a:t>at [29]:  </a:t>
            </a:r>
          </a:p>
          <a:p>
            <a:pPr marL="0" indent="0">
              <a:buNone/>
            </a:pPr>
            <a:r>
              <a:rPr lang="en-AU" sz="2200" dirty="0" smtClean="0"/>
              <a:t>Often </a:t>
            </a:r>
            <a:r>
              <a:rPr lang="en-AU" sz="2200" dirty="0"/>
              <a:t>important issues of credibility involve sub-issues. Often, objective facts, or facts that are probable, are capable of having significant bearing on the sub-issues. In cases of this kind, it is incumbent upon trial judges to resolve the sub-issues and to explain, by reference to the relevant facts, the conclusions to which they have come. This having been done, they should then turn to the ultimate facts in issue and explain how their decisions on the sub-issues have assisted them in forming a conclusion on the ultimate issue. It is only when adequate reasons of this kind are given that an unsuccessful party will be able to understand why the judge has believed his or her successful opponent</a:t>
            </a:r>
            <a:r>
              <a:rPr lang="en-AU" sz="2200" dirty="0" smtClean="0"/>
              <a:t>.</a:t>
            </a:r>
            <a:endParaRPr lang="en-AU" sz="2200" dirty="0"/>
          </a:p>
        </p:txBody>
      </p:sp>
      <p:sp>
        <p:nvSpPr>
          <p:cNvPr id="4" name="Slide Number Placeholder 3"/>
          <p:cNvSpPr>
            <a:spLocks noGrp="1"/>
          </p:cNvSpPr>
          <p:nvPr>
            <p:ph type="sldNum" sz="quarter" idx="12"/>
          </p:nvPr>
        </p:nvSpPr>
        <p:spPr/>
        <p:txBody>
          <a:bodyPr/>
          <a:lstStyle/>
          <a:p>
            <a:fld id="{C30A0A7B-D0A3-493D-B836-F5C582AC8183}" type="slidenum">
              <a:rPr lang="en-AU" smtClean="0"/>
              <a:t>36</a:t>
            </a:fld>
            <a:endParaRPr lang="en-AU" dirty="0"/>
          </a:p>
        </p:txBody>
      </p:sp>
    </p:spTree>
    <p:extLst>
      <p:ext uri="{BB962C8B-B14F-4D97-AF65-F5344CB8AC3E}">
        <p14:creationId xmlns:p14="http://schemas.microsoft.com/office/powerpoint/2010/main" val="23731333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3300" i="1" dirty="0"/>
              <a:t>Minister for Immigration and Ethnic Affairs v Wu Shan Liang</a:t>
            </a:r>
            <a:r>
              <a:rPr lang="en-AU" sz="3300" dirty="0"/>
              <a:t> (1996) 185 CLR 259</a:t>
            </a:r>
          </a:p>
        </p:txBody>
      </p:sp>
      <p:sp>
        <p:nvSpPr>
          <p:cNvPr id="3" name="Content Placeholder 2"/>
          <p:cNvSpPr>
            <a:spLocks noGrp="1"/>
          </p:cNvSpPr>
          <p:nvPr>
            <p:ph sz="quarter" idx="1"/>
          </p:nvPr>
        </p:nvSpPr>
        <p:spPr/>
        <p:txBody>
          <a:bodyPr>
            <a:normAutofit fontScale="25000" lnSpcReduction="20000"/>
          </a:bodyPr>
          <a:lstStyle/>
          <a:p>
            <a:pPr marL="0" indent="0">
              <a:buNone/>
            </a:pPr>
            <a:endParaRPr lang="en-AU" sz="2800" dirty="0" smtClean="0">
              <a:solidFill>
                <a:srgbClr val="FF0000"/>
              </a:solidFill>
            </a:endParaRPr>
          </a:p>
          <a:p>
            <a:pPr marL="0" indent="0">
              <a:buNone/>
            </a:pPr>
            <a:endParaRPr lang="en-AU" sz="10400" dirty="0" smtClean="0"/>
          </a:p>
          <a:p>
            <a:pPr marL="0" indent="0">
              <a:buNone/>
            </a:pPr>
            <a:r>
              <a:rPr lang="en-AU" sz="10400" dirty="0" smtClean="0"/>
              <a:t>Brennan </a:t>
            </a:r>
            <a:r>
              <a:rPr lang="en-AU" sz="10400" dirty="0" smtClean="0"/>
              <a:t>CJ, Toohey, McHugh and Gummow JJ at 272:</a:t>
            </a:r>
            <a:endParaRPr lang="en-AU" sz="10400" dirty="0"/>
          </a:p>
          <a:p>
            <a:pPr marL="0" indent="0">
              <a:buNone/>
            </a:pPr>
            <a:endParaRPr lang="en-AU" sz="10400" dirty="0"/>
          </a:p>
          <a:p>
            <a:pPr marL="0" indent="0">
              <a:buNone/>
            </a:pPr>
            <a:r>
              <a:rPr lang="en-AU" sz="10400" dirty="0" smtClean="0"/>
              <a:t>…  the </a:t>
            </a:r>
            <a:r>
              <a:rPr lang="en-AU" sz="10400" dirty="0"/>
              <a:t>reasons of an administrative decision-maker are meant to inform and not to be scrutinised upon over-zealous judicial review by seeking to discern whether some inadequacy may be gleaned from the way in which the reasons are expressed</a:t>
            </a:r>
            <a:r>
              <a:rPr lang="en-AU" sz="10400" dirty="0" smtClean="0"/>
              <a:t>.</a:t>
            </a:r>
          </a:p>
          <a:p>
            <a:pPr marL="0" indent="0">
              <a:buNone/>
            </a:pPr>
            <a:r>
              <a:rPr lang="en-AU" sz="7200" dirty="0" smtClean="0"/>
              <a:t>(</a:t>
            </a:r>
            <a:r>
              <a:rPr lang="en-AU" sz="7200" dirty="0" smtClean="0"/>
              <a:t>Footnote omitted)</a:t>
            </a:r>
            <a:endParaRPr lang="en-AU" sz="7200" dirty="0"/>
          </a:p>
        </p:txBody>
      </p:sp>
      <p:sp>
        <p:nvSpPr>
          <p:cNvPr id="4" name="Slide Number Placeholder 3"/>
          <p:cNvSpPr>
            <a:spLocks noGrp="1"/>
          </p:cNvSpPr>
          <p:nvPr>
            <p:ph type="sldNum" sz="quarter" idx="12"/>
          </p:nvPr>
        </p:nvSpPr>
        <p:spPr/>
        <p:txBody>
          <a:bodyPr/>
          <a:lstStyle/>
          <a:p>
            <a:fld id="{C30A0A7B-D0A3-493D-B836-F5C582AC8183}" type="slidenum">
              <a:rPr lang="en-AU" smtClean="0"/>
              <a:t>37</a:t>
            </a:fld>
            <a:endParaRPr lang="en-AU" dirty="0"/>
          </a:p>
        </p:txBody>
      </p:sp>
    </p:spTree>
    <p:extLst>
      <p:ext uri="{BB962C8B-B14F-4D97-AF65-F5344CB8AC3E}">
        <p14:creationId xmlns:p14="http://schemas.microsoft.com/office/powerpoint/2010/main" val="11342629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AU" dirty="0" smtClean="0"/>
              <a:t>Presentation by the Honourable Justice Buchanan</a:t>
            </a:r>
          </a:p>
          <a:p>
            <a:r>
              <a:rPr lang="en-AU" dirty="0" smtClean="0"/>
              <a:t>10 June 2016</a:t>
            </a:r>
            <a:endParaRPr lang="en-AU" dirty="0"/>
          </a:p>
        </p:txBody>
      </p:sp>
      <p:sp>
        <p:nvSpPr>
          <p:cNvPr id="2" name="Title 1"/>
          <p:cNvSpPr>
            <a:spLocks noGrp="1"/>
          </p:cNvSpPr>
          <p:nvPr>
            <p:ph type="ctrTitle"/>
          </p:nvPr>
        </p:nvSpPr>
        <p:spPr/>
        <p:txBody>
          <a:bodyPr>
            <a:normAutofit fontScale="90000"/>
          </a:bodyPr>
          <a:lstStyle/>
          <a:p>
            <a:r>
              <a:rPr lang="en-AU" dirty="0" smtClean="0"/>
              <a:t>Role of Reviewing Courts in Administrative Decision Making</a:t>
            </a: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38</a:t>
            </a:fld>
            <a:endParaRPr lang="en-AU" dirty="0"/>
          </a:p>
        </p:txBody>
      </p:sp>
    </p:spTree>
    <p:extLst>
      <p:ext uri="{BB962C8B-B14F-4D97-AF65-F5344CB8AC3E}">
        <p14:creationId xmlns:p14="http://schemas.microsoft.com/office/powerpoint/2010/main" val="15236048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smtClean="0"/>
              <a:t>Stead v State Government Insurance Commission </a:t>
            </a:r>
            <a:r>
              <a:rPr lang="en-AU" sz="3000" dirty="0" smtClean="0"/>
              <a:t>(1986) 161 CLR 141</a:t>
            </a:r>
            <a:endParaRPr lang="en-AU" sz="3000" dirty="0"/>
          </a:p>
        </p:txBody>
      </p:sp>
      <p:sp>
        <p:nvSpPr>
          <p:cNvPr id="3" name="Content Placeholder 2"/>
          <p:cNvSpPr>
            <a:spLocks noGrp="1"/>
          </p:cNvSpPr>
          <p:nvPr>
            <p:ph sz="quarter" idx="1"/>
          </p:nvPr>
        </p:nvSpPr>
        <p:spPr>
          <a:xfrm>
            <a:off x="914400" y="1085850"/>
            <a:ext cx="7772400" cy="3754152"/>
          </a:xfrm>
        </p:spPr>
        <p:txBody>
          <a:bodyPr>
            <a:noAutofit/>
          </a:bodyPr>
          <a:lstStyle/>
          <a:p>
            <a:pPr marL="0" indent="0">
              <a:buNone/>
            </a:pPr>
            <a:endParaRPr lang="en-AU" sz="1800" dirty="0" smtClean="0"/>
          </a:p>
          <a:p>
            <a:pPr marL="0" indent="0">
              <a:buNone/>
            </a:pPr>
            <a:r>
              <a:rPr lang="en-AU" dirty="0" smtClean="0"/>
              <a:t>Mason</a:t>
            </a:r>
            <a:r>
              <a:rPr lang="en-AU" dirty="0" smtClean="0"/>
              <a:t>, Wilson, Brennan, Deane and Dawson JJ at </a:t>
            </a:r>
            <a:r>
              <a:rPr lang="en-AU" dirty="0" smtClean="0"/>
              <a:t>145:</a:t>
            </a:r>
          </a:p>
          <a:p>
            <a:pPr marL="0" indent="0">
              <a:buNone/>
            </a:pPr>
            <a:endParaRPr lang="en-AU" sz="1800" dirty="0" smtClean="0"/>
          </a:p>
          <a:p>
            <a:pPr marL="0" indent="0">
              <a:buNone/>
            </a:pPr>
            <a:r>
              <a:rPr lang="en-AU" dirty="0" smtClean="0"/>
              <a:t>Would further information possibly have made any difference? … an appellate court will not order a new trial if it would inevitably result in the making of the same order as that made by the primary judge at the first trial. …</a:t>
            </a:r>
          </a:p>
          <a:p>
            <a:pPr marL="0" indent="0">
              <a:buNone/>
            </a:pPr>
            <a:r>
              <a:rPr lang="en-AU" dirty="0" smtClean="0"/>
              <a:t>For this reason not every departure from the rules of natural </a:t>
            </a:r>
            <a:r>
              <a:rPr lang="en-AU" dirty="0" smtClean="0"/>
              <a:t>justice </a:t>
            </a:r>
            <a:r>
              <a:rPr lang="en-AU" dirty="0" smtClean="0"/>
              <a:t>at a trial will entitle the aggrieved party to a new trial</a:t>
            </a:r>
            <a:r>
              <a:rPr lang="en-AU" dirty="0" smtClean="0"/>
              <a:t>.</a:t>
            </a:r>
            <a:endParaRPr lang="en-AU" dirty="0" smtClean="0"/>
          </a:p>
        </p:txBody>
      </p:sp>
      <p:sp>
        <p:nvSpPr>
          <p:cNvPr id="4" name="Slide Number Placeholder 3"/>
          <p:cNvSpPr>
            <a:spLocks noGrp="1"/>
          </p:cNvSpPr>
          <p:nvPr>
            <p:ph type="sldNum" sz="quarter" idx="12"/>
          </p:nvPr>
        </p:nvSpPr>
        <p:spPr/>
        <p:txBody>
          <a:bodyPr/>
          <a:lstStyle/>
          <a:p>
            <a:fld id="{C30A0A7B-D0A3-493D-B836-F5C582AC8183}" type="slidenum">
              <a:rPr lang="en-AU" smtClean="0"/>
              <a:t>4</a:t>
            </a:fld>
            <a:endParaRPr lang="en-AU" dirty="0"/>
          </a:p>
        </p:txBody>
      </p:sp>
    </p:spTree>
    <p:extLst>
      <p:ext uri="{BB962C8B-B14F-4D97-AF65-F5344CB8AC3E}">
        <p14:creationId xmlns:p14="http://schemas.microsoft.com/office/powerpoint/2010/main" val="27688820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smtClean="0"/>
              <a:t>Stead v State Government Insurance Commission </a:t>
            </a:r>
            <a:r>
              <a:rPr lang="en-AU" sz="3000" dirty="0" smtClean="0"/>
              <a:t>(1986) 161 CLR 141</a:t>
            </a:r>
            <a:endParaRPr lang="en-AU" sz="3000" dirty="0"/>
          </a:p>
        </p:txBody>
      </p:sp>
      <p:sp>
        <p:nvSpPr>
          <p:cNvPr id="3" name="Content Placeholder 2"/>
          <p:cNvSpPr>
            <a:spLocks noGrp="1"/>
          </p:cNvSpPr>
          <p:nvPr>
            <p:ph sz="quarter" idx="1"/>
          </p:nvPr>
        </p:nvSpPr>
        <p:spPr>
          <a:xfrm>
            <a:off x="914400" y="1085850"/>
            <a:ext cx="7772400" cy="3754152"/>
          </a:xfrm>
        </p:spPr>
        <p:txBody>
          <a:bodyPr>
            <a:noAutofit/>
          </a:bodyPr>
          <a:lstStyle/>
          <a:p>
            <a:pPr marL="0" indent="0">
              <a:buNone/>
            </a:pPr>
            <a:endParaRPr lang="en-AU" sz="1800" dirty="0" smtClean="0"/>
          </a:p>
          <a:p>
            <a:pPr marL="0" indent="0">
              <a:buNone/>
            </a:pPr>
            <a:r>
              <a:rPr lang="en-AU" dirty="0" smtClean="0"/>
              <a:t>Mason</a:t>
            </a:r>
            <a:r>
              <a:rPr lang="en-AU" dirty="0"/>
              <a:t>, Wilson, Brennan, Deane and Dawson JJ at </a:t>
            </a:r>
            <a:r>
              <a:rPr lang="en-AU" dirty="0" smtClean="0"/>
              <a:t>145:</a:t>
            </a:r>
            <a:endParaRPr lang="en-AU" dirty="0"/>
          </a:p>
          <a:p>
            <a:pPr marL="0" indent="0">
              <a:buNone/>
            </a:pPr>
            <a:endParaRPr lang="en-AU" sz="1800" dirty="0" smtClean="0"/>
          </a:p>
          <a:p>
            <a:pPr marL="0" indent="0">
              <a:buNone/>
            </a:pPr>
            <a:r>
              <a:rPr lang="en-AU" dirty="0" smtClean="0"/>
              <a:t>Where</a:t>
            </a:r>
            <a:r>
              <a:rPr lang="en-AU" dirty="0" smtClean="0"/>
              <a:t>, however, the denial of natural justice affects the entitlement of a party to make submissions on an issue of fact, especially when the issue is whether the evidence of a particular witness should be accepted, it is more difficult for a court of appeal to conclude that compliance with the requirements of natural justice could have made no difference</a:t>
            </a:r>
            <a:r>
              <a:rPr lang="en-AU" dirty="0" smtClean="0"/>
              <a:t>.</a:t>
            </a:r>
            <a:endParaRPr lang="en-AU" dirty="0" smtClean="0"/>
          </a:p>
        </p:txBody>
      </p:sp>
      <p:sp>
        <p:nvSpPr>
          <p:cNvPr id="4" name="Slide Number Placeholder 3"/>
          <p:cNvSpPr>
            <a:spLocks noGrp="1"/>
          </p:cNvSpPr>
          <p:nvPr>
            <p:ph type="sldNum" sz="quarter" idx="12"/>
          </p:nvPr>
        </p:nvSpPr>
        <p:spPr/>
        <p:txBody>
          <a:bodyPr/>
          <a:lstStyle/>
          <a:p>
            <a:fld id="{C30A0A7B-D0A3-493D-B836-F5C582AC8183}" type="slidenum">
              <a:rPr lang="en-AU" smtClean="0"/>
              <a:t>5</a:t>
            </a:fld>
            <a:endParaRPr lang="en-AU" dirty="0"/>
          </a:p>
        </p:txBody>
      </p:sp>
    </p:spTree>
    <p:extLst>
      <p:ext uri="{BB962C8B-B14F-4D97-AF65-F5344CB8AC3E}">
        <p14:creationId xmlns:p14="http://schemas.microsoft.com/office/powerpoint/2010/main" val="37737293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smtClean="0"/>
              <a:t>Stead v State Government Insurance Commission </a:t>
            </a:r>
            <a:r>
              <a:rPr lang="en-AU" sz="3000" dirty="0" smtClean="0"/>
              <a:t>(1986) 161 CLR 141</a:t>
            </a:r>
            <a:endParaRPr lang="en-AU" sz="3000" dirty="0"/>
          </a:p>
        </p:txBody>
      </p:sp>
      <p:sp>
        <p:nvSpPr>
          <p:cNvPr id="3" name="Content Placeholder 2"/>
          <p:cNvSpPr>
            <a:spLocks noGrp="1"/>
          </p:cNvSpPr>
          <p:nvPr>
            <p:ph sz="quarter" idx="1"/>
          </p:nvPr>
        </p:nvSpPr>
        <p:spPr>
          <a:xfrm>
            <a:off x="914400" y="1085850"/>
            <a:ext cx="7772400" cy="3862164"/>
          </a:xfrm>
        </p:spPr>
        <p:txBody>
          <a:bodyPr>
            <a:noAutofit/>
          </a:bodyPr>
          <a:lstStyle/>
          <a:p>
            <a:pPr marL="0" indent="0">
              <a:buNone/>
            </a:pPr>
            <a:endParaRPr lang="en-AU" sz="1800" dirty="0" smtClean="0"/>
          </a:p>
          <a:p>
            <a:pPr marL="0" indent="0">
              <a:buNone/>
            </a:pPr>
            <a:r>
              <a:rPr lang="en-AU" sz="2400" dirty="0" smtClean="0"/>
              <a:t>Mason</a:t>
            </a:r>
            <a:r>
              <a:rPr lang="en-AU" sz="2400" dirty="0" smtClean="0"/>
              <a:t>, Wilson, Brennan, Deane and Dawson JJ at </a:t>
            </a:r>
            <a:r>
              <a:rPr lang="en-AU" sz="2400" dirty="0" smtClean="0"/>
              <a:t>147</a:t>
            </a:r>
            <a:r>
              <a:rPr lang="en-AU" sz="2400" dirty="0" smtClean="0"/>
              <a:t>:</a:t>
            </a:r>
          </a:p>
          <a:p>
            <a:pPr marL="0" indent="0">
              <a:buNone/>
            </a:pPr>
            <a:endParaRPr lang="en-AU" sz="1800" dirty="0" smtClean="0"/>
          </a:p>
          <a:p>
            <a:pPr marL="0" indent="0">
              <a:buNone/>
            </a:pPr>
            <a:r>
              <a:rPr lang="en-AU" sz="2400" dirty="0" smtClean="0"/>
              <a:t>All </a:t>
            </a:r>
            <a:r>
              <a:rPr lang="en-AU" sz="2400" dirty="0" smtClean="0"/>
              <a:t>that the appellant needed to show was that the denial of natural justice deprived him of the possibility of a successful outcome. …</a:t>
            </a:r>
          </a:p>
          <a:p>
            <a:pPr marL="0" indent="0">
              <a:buNone/>
            </a:pPr>
            <a:r>
              <a:rPr lang="en-AU" sz="2400" dirty="0" smtClean="0"/>
              <a:t>… in </a:t>
            </a:r>
            <a:r>
              <a:rPr lang="en-AU" sz="2400" i="1" dirty="0" smtClean="0"/>
              <a:t>Balenzuela v. De Gail </a:t>
            </a:r>
            <a:r>
              <a:rPr lang="en-AU" sz="2400" dirty="0" smtClean="0"/>
              <a:t>… the Court ordered a new trial because material evidence was wrongly rejected. It would have been otherwise had the respondent been able to demonstrate that the rejected evidence could have made no difference to the </a:t>
            </a:r>
            <a:r>
              <a:rPr lang="en-AU" sz="2400" dirty="0" smtClean="0"/>
              <a:t>result.</a:t>
            </a:r>
          </a:p>
          <a:p>
            <a:pPr marL="0" indent="0">
              <a:buNone/>
            </a:pPr>
            <a:r>
              <a:rPr lang="en-AU" sz="1800" dirty="0" smtClean="0"/>
              <a:t>(</a:t>
            </a:r>
            <a:r>
              <a:rPr lang="en-AU" sz="1800" dirty="0" smtClean="0"/>
              <a:t>Footnote omitted)</a:t>
            </a:r>
          </a:p>
        </p:txBody>
      </p:sp>
      <p:sp>
        <p:nvSpPr>
          <p:cNvPr id="4" name="Slide Number Placeholder 3"/>
          <p:cNvSpPr>
            <a:spLocks noGrp="1"/>
          </p:cNvSpPr>
          <p:nvPr>
            <p:ph type="sldNum" sz="quarter" idx="12"/>
          </p:nvPr>
        </p:nvSpPr>
        <p:spPr/>
        <p:txBody>
          <a:bodyPr/>
          <a:lstStyle/>
          <a:p>
            <a:fld id="{C30A0A7B-D0A3-493D-B836-F5C582AC8183}" type="slidenum">
              <a:rPr lang="en-AU" smtClean="0"/>
              <a:t>6</a:t>
            </a:fld>
            <a:endParaRPr lang="en-AU" dirty="0"/>
          </a:p>
        </p:txBody>
      </p:sp>
    </p:spTree>
    <p:extLst>
      <p:ext uri="{BB962C8B-B14F-4D97-AF65-F5344CB8AC3E}">
        <p14:creationId xmlns:p14="http://schemas.microsoft.com/office/powerpoint/2010/main" val="37529112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95486"/>
            <a:ext cx="7772400" cy="597713"/>
          </a:xfrm>
        </p:spPr>
        <p:txBody>
          <a:bodyPr>
            <a:normAutofit fontScale="90000"/>
          </a:bodyPr>
          <a:lstStyle/>
          <a:p>
            <a:pPr algn="ctr"/>
            <a:r>
              <a:rPr lang="en-AU" dirty="0" smtClean="0"/>
              <a:t/>
            </a:r>
            <a:br>
              <a:rPr lang="en-AU" dirty="0" smtClean="0"/>
            </a:br>
            <a:r>
              <a:rPr lang="en-AU" dirty="0" smtClean="0"/>
              <a:t/>
            </a:r>
            <a:br>
              <a:rPr lang="en-AU" dirty="0" smtClean="0"/>
            </a:br>
            <a:r>
              <a:rPr lang="en-AU" dirty="0"/>
              <a:t/>
            </a:r>
            <a:br>
              <a:rPr lang="en-AU" dirty="0"/>
            </a:br>
            <a:r>
              <a:rPr lang="en-AU" dirty="0" smtClean="0"/>
              <a:t/>
            </a:r>
            <a:br>
              <a:rPr lang="en-AU" dirty="0" smtClean="0"/>
            </a:br>
            <a:r>
              <a:rPr lang="en-AU" dirty="0"/>
              <a:t/>
            </a:r>
            <a:br>
              <a:rPr lang="en-AU" dirty="0"/>
            </a:br>
            <a:r>
              <a:rPr lang="en-AU" dirty="0" smtClean="0"/>
              <a:t/>
            </a:r>
            <a:br>
              <a:rPr lang="en-AU" dirty="0" smtClean="0"/>
            </a:br>
            <a:r>
              <a:rPr lang="en-AU" dirty="0"/>
              <a:t/>
            </a:r>
            <a:br>
              <a:rPr lang="en-AU" dirty="0"/>
            </a:br>
            <a:r>
              <a:rPr lang="en-AU" dirty="0" smtClean="0"/>
              <a:t/>
            </a:r>
            <a:br>
              <a:rPr lang="en-AU" dirty="0" smtClean="0"/>
            </a:br>
            <a:r>
              <a:rPr lang="en-AU" sz="3300" i="1" dirty="0" smtClean="0"/>
              <a:t>House v The King </a:t>
            </a:r>
            <a:r>
              <a:rPr lang="en-AU" sz="3300" dirty="0" smtClean="0"/>
              <a:t>(1936) 55 CLR 499</a:t>
            </a:r>
            <a:endParaRPr lang="en-AU" sz="3300" dirty="0"/>
          </a:p>
        </p:txBody>
      </p:sp>
      <p:sp>
        <p:nvSpPr>
          <p:cNvPr id="3" name="Content Placeholder 2"/>
          <p:cNvSpPr>
            <a:spLocks noGrp="1"/>
          </p:cNvSpPr>
          <p:nvPr>
            <p:ph sz="quarter" idx="1"/>
          </p:nvPr>
        </p:nvSpPr>
        <p:spPr>
          <a:xfrm>
            <a:off x="899592" y="843558"/>
            <a:ext cx="7772400" cy="3429000"/>
          </a:xfrm>
        </p:spPr>
        <p:txBody>
          <a:bodyPr>
            <a:normAutofit fontScale="70000" lnSpcReduction="20000"/>
          </a:bodyPr>
          <a:lstStyle/>
          <a:p>
            <a:pPr marL="0" indent="0">
              <a:buNone/>
            </a:pPr>
            <a:endParaRPr lang="sv-SE" dirty="0" smtClean="0"/>
          </a:p>
          <a:p>
            <a:pPr marL="0" indent="0">
              <a:buNone/>
            </a:pPr>
            <a:r>
              <a:rPr lang="sv-SE" sz="3700" dirty="0" smtClean="0"/>
              <a:t>Dixon</a:t>
            </a:r>
            <a:r>
              <a:rPr lang="sv-SE" sz="3700" dirty="0"/>
              <a:t>, Evatt and McTiernan JJ at 504-505:</a:t>
            </a:r>
          </a:p>
          <a:p>
            <a:pPr marL="0" indent="0">
              <a:buNone/>
            </a:pPr>
            <a:endParaRPr lang="en-AU" sz="3700" dirty="0"/>
          </a:p>
          <a:p>
            <a:pPr marL="0" indent="0">
              <a:buNone/>
            </a:pPr>
            <a:r>
              <a:rPr lang="en-AU" sz="3700" dirty="0"/>
              <a:t>The manner in which an appeal against an exercise of discretion should be determined is governed by established principles. It is not enough that the judges composing the appellate court consider that, if they had been in the position of the primary judge, they would have taken a different course. It must appear that some error has been made in exercising the discretion</a:t>
            </a:r>
            <a:r>
              <a:rPr lang="en-AU" sz="3700" dirty="0" smtClean="0"/>
              <a:t>.</a:t>
            </a:r>
            <a:endParaRPr lang="en-AU" sz="3700" dirty="0"/>
          </a:p>
        </p:txBody>
      </p:sp>
      <p:sp>
        <p:nvSpPr>
          <p:cNvPr id="4" name="Slide Number Placeholder 3"/>
          <p:cNvSpPr>
            <a:spLocks noGrp="1"/>
          </p:cNvSpPr>
          <p:nvPr>
            <p:ph type="sldNum" sz="quarter" idx="12"/>
          </p:nvPr>
        </p:nvSpPr>
        <p:spPr/>
        <p:txBody>
          <a:bodyPr/>
          <a:lstStyle/>
          <a:p>
            <a:fld id="{C30A0A7B-D0A3-493D-B836-F5C582AC8183}" type="slidenum">
              <a:rPr lang="en-AU" smtClean="0"/>
              <a:t>7</a:t>
            </a:fld>
            <a:endParaRPr lang="en-AU" dirty="0"/>
          </a:p>
        </p:txBody>
      </p:sp>
    </p:spTree>
    <p:extLst>
      <p:ext uri="{BB962C8B-B14F-4D97-AF65-F5344CB8AC3E}">
        <p14:creationId xmlns:p14="http://schemas.microsoft.com/office/powerpoint/2010/main" val="2960340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7494"/>
            <a:ext cx="7772400" cy="597713"/>
          </a:xfrm>
        </p:spPr>
        <p:txBody>
          <a:bodyPr>
            <a:normAutofit fontScale="90000"/>
          </a:bodyPr>
          <a:lstStyle/>
          <a:p>
            <a:pPr algn="ctr"/>
            <a:r>
              <a:rPr lang="en-AU" dirty="0" smtClean="0"/>
              <a:t/>
            </a:r>
            <a:br>
              <a:rPr lang="en-AU" dirty="0" smtClean="0"/>
            </a:br>
            <a:r>
              <a:rPr lang="en-AU" dirty="0" smtClean="0"/>
              <a:t/>
            </a:r>
            <a:br>
              <a:rPr lang="en-AU" dirty="0" smtClean="0"/>
            </a:br>
            <a:r>
              <a:rPr lang="en-AU" dirty="0"/>
              <a:t/>
            </a:r>
            <a:br>
              <a:rPr lang="en-AU" dirty="0"/>
            </a:br>
            <a:r>
              <a:rPr lang="en-AU" dirty="0" smtClean="0"/>
              <a:t/>
            </a:r>
            <a:br>
              <a:rPr lang="en-AU" dirty="0" smtClean="0"/>
            </a:br>
            <a:r>
              <a:rPr lang="en-AU" dirty="0"/>
              <a:t/>
            </a:r>
            <a:br>
              <a:rPr lang="en-AU" dirty="0"/>
            </a:br>
            <a:r>
              <a:rPr lang="en-AU" dirty="0" smtClean="0"/>
              <a:t/>
            </a:r>
            <a:br>
              <a:rPr lang="en-AU" dirty="0" smtClean="0"/>
            </a:br>
            <a:r>
              <a:rPr lang="en-AU" dirty="0"/>
              <a:t/>
            </a:r>
            <a:br>
              <a:rPr lang="en-AU" dirty="0"/>
            </a:br>
            <a:r>
              <a:rPr lang="en-AU" dirty="0" smtClean="0"/>
              <a:t/>
            </a:r>
            <a:br>
              <a:rPr lang="en-AU" dirty="0" smtClean="0"/>
            </a:br>
            <a:r>
              <a:rPr lang="en-AU" sz="3300" i="1" dirty="0" smtClean="0"/>
              <a:t>House v The King </a:t>
            </a:r>
            <a:r>
              <a:rPr lang="en-AU" sz="3300" dirty="0" smtClean="0"/>
              <a:t>(1936) 55 CLR 499</a:t>
            </a:r>
            <a:endParaRPr lang="en-AU" sz="3300" dirty="0"/>
          </a:p>
        </p:txBody>
      </p:sp>
      <p:sp>
        <p:nvSpPr>
          <p:cNvPr id="3" name="Content Placeholder 2"/>
          <p:cNvSpPr>
            <a:spLocks noGrp="1"/>
          </p:cNvSpPr>
          <p:nvPr>
            <p:ph sz="quarter" idx="1"/>
          </p:nvPr>
        </p:nvSpPr>
        <p:spPr>
          <a:xfrm>
            <a:off x="899592" y="915566"/>
            <a:ext cx="7772400" cy="3960440"/>
          </a:xfrm>
        </p:spPr>
        <p:txBody>
          <a:bodyPr>
            <a:noAutofit/>
          </a:bodyPr>
          <a:lstStyle/>
          <a:p>
            <a:pPr marL="0" indent="0">
              <a:buNone/>
            </a:pPr>
            <a:endParaRPr lang="sv-SE" sz="1800" dirty="0"/>
          </a:p>
          <a:p>
            <a:pPr marL="0" indent="0">
              <a:buNone/>
            </a:pPr>
            <a:r>
              <a:rPr lang="sv-SE" dirty="0" smtClean="0"/>
              <a:t>Dixon, Evatt and McTiernan JJ at 505:</a:t>
            </a:r>
          </a:p>
          <a:p>
            <a:pPr marL="0" indent="0">
              <a:buNone/>
            </a:pPr>
            <a:endParaRPr lang="en-AU" sz="1800" dirty="0" smtClean="0"/>
          </a:p>
          <a:p>
            <a:pPr marL="0" indent="0">
              <a:buNone/>
            </a:pPr>
            <a:r>
              <a:rPr lang="en-AU" dirty="0"/>
              <a:t>If the judge acts upon a wrong principle, if he allows extraneous or irrelevant matters to guide or affect him, if he mistakes the facts, if he does not take into account some material consideration, then his determination should be reviewed and the appellate court may exercise its own discretion in substitution for his if it has the materials for doing so.</a:t>
            </a:r>
          </a:p>
        </p:txBody>
      </p:sp>
      <p:sp>
        <p:nvSpPr>
          <p:cNvPr id="4" name="Slide Number Placeholder 3"/>
          <p:cNvSpPr>
            <a:spLocks noGrp="1"/>
          </p:cNvSpPr>
          <p:nvPr>
            <p:ph type="sldNum" sz="quarter" idx="12"/>
          </p:nvPr>
        </p:nvSpPr>
        <p:spPr/>
        <p:txBody>
          <a:bodyPr/>
          <a:lstStyle/>
          <a:p>
            <a:fld id="{C30A0A7B-D0A3-493D-B836-F5C582AC8183}" type="slidenum">
              <a:rPr lang="en-AU" smtClean="0"/>
              <a:t>8</a:t>
            </a:fld>
            <a:endParaRPr lang="en-AU" dirty="0"/>
          </a:p>
        </p:txBody>
      </p:sp>
    </p:spTree>
    <p:extLst>
      <p:ext uri="{BB962C8B-B14F-4D97-AF65-F5344CB8AC3E}">
        <p14:creationId xmlns:p14="http://schemas.microsoft.com/office/powerpoint/2010/main" val="16545018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1696" y="245845"/>
            <a:ext cx="7772400" cy="597713"/>
          </a:xfrm>
        </p:spPr>
        <p:txBody>
          <a:bodyPr>
            <a:normAutofit fontScale="90000"/>
          </a:bodyPr>
          <a:lstStyle/>
          <a:p>
            <a:pPr algn="ctr"/>
            <a:r>
              <a:rPr lang="en-AU" dirty="0" smtClean="0"/>
              <a:t/>
            </a:r>
            <a:br>
              <a:rPr lang="en-AU" dirty="0" smtClean="0"/>
            </a:br>
            <a:r>
              <a:rPr lang="en-AU" dirty="0" smtClean="0"/>
              <a:t/>
            </a:r>
            <a:br>
              <a:rPr lang="en-AU" dirty="0" smtClean="0"/>
            </a:br>
            <a:r>
              <a:rPr lang="en-AU" dirty="0"/>
              <a:t/>
            </a:r>
            <a:br>
              <a:rPr lang="en-AU" dirty="0"/>
            </a:br>
            <a:r>
              <a:rPr lang="en-AU" dirty="0" smtClean="0"/>
              <a:t/>
            </a:r>
            <a:br>
              <a:rPr lang="en-AU" dirty="0" smtClean="0"/>
            </a:br>
            <a:r>
              <a:rPr lang="en-AU" dirty="0"/>
              <a:t/>
            </a:r>
            <a:br>
              <a:rPr lang="en-AU" dirty="0"/>
            </a:br>
            <a:r>
              <a:rPr lang="en-AU" dirty="0" smtClean="0"/>
              <a:t/>
            </a:r>
            <a:br>
              <a:rPr lang="en-AU" dirty="0" smtClean="0"/>
            </a:br>
            <a:r>
              <a:rPr lang="en-AU" dirty="0"/>
              <a:t/>
            </a:r>
            <a:br>
              <a:rPr lang="en-AU" dirty="0"/>
            </a:br>
            <a:r>
              <a:rPr lang="en-AU" dirty="0" smtClean="0"/>
              <a:t/>
            </a:r>
            <a:br>
              <a:rPr lang="en-AU" dirty="0" smtClean="0"/>
            </a:br>
            <a:r>
              <a:rPr lang="en-AU" sz="3300" i="1" dirty="0" smtClean="0"/>
              <a:t>House v The King </a:t>
            </a:r>
            <a:r>
              <a:rPr lang="en-AU" sz="3300" dirty="0" smtClean="0"/>
              <a:t>(1936) 55 CLR 499</a:t>
            </a:r>
            <a:endParaRPr lang="en-AU" sz="3300" dirty="0"/>
          </a:p>
        </p:txBody>
      </p:sp>
      <p:sp>
        <p:nvSpPr>
          <p:cNvPr id="3" name="Content Placeholder 2"/>
          <p:cNvSpPr>
            <a:spLocks noGrp="1"/>
          </p:cNvSpPr>
          <p:nvPr>
            <p:ph sz="quarter" idx="1"/>
          </p:nvPr>
        </p:nvSpPr>
        <p:spPr>
          <a:xfrm>
            <a:off x="899592" y="843558"/>
            <a:ext cx="7772400" cy="3816424"/>
          </a:xfrm>
        </p:spPr>
        <p:txBody>
          <a:bodyPr>
            <a:normAutofit fontScale="25000" lnSpcReduction="20000"/>
          </a:bodyPr>
          <a:lstStyle/>
          <a:p>
            <a:pPr marL="0" indent="0">
              <a:buNone/>
            </a:pPr>
            <a:endParaRPr lang="en-AU" dirty="0" smtClean="0"/>
          </a:p>
          <a:p>
            <a:pPr marL="0" indent="0">
              <a:buNone/>
            </a:pPr>
            <a:endParaRPr lang="sv-SE" sz="7200" dirty="0" smtClean="0"/>
          </a:p>
          <a:p>
            <a:pPr marL="0" indent="0">
              <a:buNone/>
            </a:pPr>
            <a:r>
              <a:rPr lang="sv-SE" sz="10400" dirty="0" smtClean="0"/>
              <a:t>Dixon</a:t>
            </a:r>
            <a:r>
              <a:rPr lang="sv-SE" sz="10400" dirty="0"/>
              <a:t>, Evatt and McTiernan JJ at 505:</a:t>
            </a:r>
          </a:p>
          <a:p>
            <a:pPr marL="0" indent="0">
              <a:buNone/>
            </a:pPr>
            <a:endParaRPr lang="en-AU" sz="7200" dirty="0" smtClean="0"/>
          </a:p>
          <a:p>
            <a:pPr marL="0" indent="0">
              <a:buNone/>
            </a:pPr>
            <a:r>
              <a:rPr lang="en-AU" sz="10400" dirty="0" smtClean="0"/>
              <a:t>It </a:t>
            </a:r>
            <a:r>
              <a:rPr lang="en-AU" sz="10400" dirty="0"/>
              <a:t>may not appear how the primary judge has reached the result embodied in his order, but, if upon the facts it is unreasonable or plainly unjust, the appellate court may infer that in some way there has been a failure properly to exercise the discretion which the law reposes in the court of first instance. In such a case, although the nature of the error may not be discoverable, the exercise of the discretion is reviewed on the ground that a </a:t>
            </a:r>
            <a:r>
              <a:rPr lang="en-AU" sz="10400" dirty="0" smtClean="0"/>
              <a:t>substantial wrong </a:t>
            </a:r>
            <a:r>
              <a:rPr lang="en-AU" sz="10400" dirty="0"/>
              <a:t>has in fact occurred</a:t>
            </a:r>
            <a:r>
              <a:rPr lang="en-AU" sz="10400" dirty="0" smtClean="0"/>
              <a:t>.</a:t>
            </a:r>
            <a:endParaRPr lang="en-AU" sz="10400" dirty="0"/>
          </a:p>
        </p:txBody>
      </p:sp>
      <p:sp>
        <p:nvSpPr>
          <p:cNvPr id="4" name="Slide Number Placeholder 3"/>
          <p:cNvSpPr>
            <a:spLocks noGrp="1"/>
          </p:cNvSpPr>
          <p:nvPr>
            <p:ph type="sldNum" sz="quarter" idx="12"/>
          </p:nvPr>
        </p:nvSpPr>
        <p:spPr/>
        <p:txBody>
          <a:bodyPr/>
          <a:lstStyle/>
          <a:p>
            <a:fld id="{C30A0A7B-D0A3-493D-B836-F5C582AC8183}" type="slidenum">
              <a:rPr lang="en-AU" smtClean="0"/>
              <a:t>9</a:t>
            </a:fld>
            <a:endParaRPr lang="en-AU" dirty="0"/>
          </a:p>
        </p:txBody>
      </p:sp>
    </p:spTree>
    <p:extLst>
      <p:ext uri="{BB962C8B-B14F-4D97-AF65-F5344CB8AC3E}">
        <p14:creationId xmlns:p14="http://schemas.microsoft.com/office/powerpoint/2010/main" val="38375230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686</TotalTime>
  <Words>3617</Words>
  <Application>Microsoft Office PowerPoint</Application>
  <PresentationFormat>On-screen Show (16:9)</PresentationFormat>
  <Paragraphs>259</Paragraphs>
  <Slides>38</Slides>
  <Notes>38</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Equity</vt:lpstr>
      <vt:lpstr>Role of Reviewing Courts in Administrative Decision Making</vt:lpstr>
      <vt:lpstr>Minister for Immigration and Ethnic Affairs v Wu Shan Liang (1996) 185 CLR 259</vt:lpstr>
      <vt:lpstr>Minister for Immigration and Citizenship v Li (2013) 249 CLR 332</vt:lpstr>
      <vt:lpstr>Stead v State Government Insurance Commission (1986) 161 CLR 141</vt:lpstr>
      <vt:lpstr>Stead v State Government Insurance Commission (1986) 161 CLR 141</vt:lpstr>
      <vt:lpstr>Stead v State Government Insurance Commission (1986) 161 CLR 141</vt:lpstr>
      <vt:lpstr>        House v The King (1936) 55 CLR 499</vt:lpstr>
      <vt:lpstr>        House v The King (1936) 55 CLR 499</vt:lpstr>
      <vt:lpstr>        House v The King (1936) 55 CLR 499</vt:lpstr>
      <vt:lpstr>        House v The King (1936) 55 CLR 499</vt:lpstr>
      <vt:lpstr>Dinsdale v The Queen (2000) 202 CLR 321</vt:lpstr>
      <vt:lpstr>Buck v Bavone (1976) 135 CLR 110*  *reversed, but not on this point</vt:lpstr>
      <vt:lpstr>Associated Provincial Picture Houses, Limited v Wednesbury Corporation [1948] 1 K.B. 223</vt:lpstr>
      <vt:lpstr>Associated Provincial Picture Houses, Limited v Wednesbury Corporation [1948] 1 K.B. 223</vt:lpstr>
      <vt:lpstr>Associated Provincial Picture Houses, Limited v Wednesbury Corporation [1948] 1 K.B. 223</vt:lpstr>
      <vt:lpstr>Associated Provincial Picture Houses, Limited v Wednesbury Corporation [1948] 1 K.B. 223</vt:lpstr>
      <vt:lpstr>Minister for Aboriginal Affairs v  Peko-Wallsend Limited (1986) 162 CLR 24</vt:lpstr>
      <vt:lpstr>Associated Provincial Picture Houses, Limited v Wednesbury Corporation [1948] 1 K.B. 223</vt:lpstr>
      <vt:lpstr>Associated Provincial Picture Houses, Limited v Wednesbury Corporation [1948] 1 K.B. 223</vt:lpstr>
      <vt:lpstr>Minister for Aboriginal Affairs v  Peko-Wallsend Limited (1986) 162 CLR 24</vt:lpstr>
      <vt:lpstr>Minister for Aboriginal Affairs v  Peko-Wallsend Limited (1986) 162 CLR 24</vt:lpstr>
      <vt:lpstr>Craig v The State of South Australia  (1995) 184 CLR 163</vt:lpstr>
      <vt:lpstr>Minister for Immigration and Multicultural Affairs v Yusuf (2001) 206 CLR 323</vt:lpstr>
      <vt:lpstr>Minister for Immigration and Multicultural Affairs v Yusuf (2001) 206 CLR 323</vt:lpstr>
      <vt:lpstr>Minister for Immigration and Multicultural Affairs v Yusuf (2001) 206 CLR 323</vt:lpstr>
      <vt:lpstr>Minister for Immigration and Citizenship v Li (2013) 249 CLR 332</vt:lpstr>
      <vt:lpstr>Minister for Immigration and Border Protection v Singh and Another (2014) 231 FCR 437</vt:lpstr>
      <vt:lpstr>Minister for Immigration and Border Protection v Singh and Another (2014) 231 FCR 437</vt:lpstr>
      <vt:lpstr>Role of Reviewing Courts in Administrative Decision Making</vt:lpstr>
      <vt:lpstr>State Rail Authority of New South Wales v Earthline Constructions Pty Ltd (in liq) and Others (1999) 160 ALR 588</vt:lpstr>
      <vt:lpstr>State Rail Authority of New South Wales v Earthline Constructions Pty Ltd (in liq) and Others (1999) 160 ALR 588</vt:lpstr>
      <vt:lpstr>Fox v Percy (2003) 214 CLR 118</vt:lpstr>
      <vt:lpstr>CSR Ltd v Della Maddalena (2006) 224 ALR 1</vt:lpstr>
      <vt:lpstr>Goodrich Aerospace Pty Ltd v Arsic  (2006) 66 NSWLR 186</vt:lpstr>
      <vt:lpstr>Goodrich Aerospace Pty Ltd v Arsic  (2006) 66 NSWLR 186</vt:lpstr>
      <vt:lpstr>Goodrich Aerospace Pty Ltd v Arsic  (2006) 66 NSWLR 186</vt:lpstr>
      <vt:lpstr>Minister for Immigration and Ethnic Affairs v Wu Shan Liang (1996) 185 CLR 259</vt:lpstr>
      <vt:lpstr>Role of Reviewing Courts in Administrative Decision Making</vt:lpstr>
    </vt:vector>
  </TitlesOfParts>
  <Company>Federal Court of Australia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Role of Reviewing Courts in Administrative Decision Making</dc:title>
  <dc:creator>Claira Jamieson</dc:creator>
  <cp:lastModifiedBy>Lilian Khaw</cp:lastModifiedBy>
  <cp:revision>210</cp:revision>
  <cp:lastPrinted>2016-06-07T07:04:30Z</cp:lastPrinted>
  <dcterms:created xsi:type="dcterms:W3CDTF">2016-06-07T05:32:53Z</dcterms:created>
  <dcterms:modified xsi:type="dcterms:W3CDTF">2016-06-08T22:32:20Z</dcterms:modified>
</cp:coreProperties>
</file>