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865" r:id="rId2"/>
    <p:sldMasterId id="2147483869" r:id="rId3"/>
    <p:sldMasterId id="2147483872" r:id="rId4"/>
  </p:sldMasterIdLst>
  <p:notesMasterIdLst>
    <p:notesMasterId r:id="rId29"/>
  </p:notesMasterIdLst>
  <p:handoutMasterIdLst>
    <p:handoutMasterId r:id="rId30"/>
  </p:handoutMasterIdLst>
  <p:sldIdLst>
    <p:sldId id="259" r:id="rId5"/>
    <p:sldId id="305" r:id="rId6"/>
    <p:sldId id="285" r:id="rId7"/>
    <p:sldId id="287" r:id="rId8"/>
    <p:sldId id="288" r:id="rId9"/>
    <p:sldId id="277" r:id="rId10"/>
    <p:sldId id="278" r:id="rId11"/>
    <p:sldId id="286" r:id="rId12"/>
    <p:sldId id="275" r:id="rId13"/>
    <p:sldId id="289" r:id="rId14"/>
    <p:sldId id="290" r:id="rId15"/>
    <p:sldId id="291" r:id="rId16"/>
    <p:sldId id="292" r:id="rId17"/>
    <p:sldId id="293" r:id="rId18"/>
    <p:sldId id="279" r:id="rId19"/>
    <p:sldId id="294" r:id="rId20"/>
    <p:sldId id="295" r:id="rId21"/>
    <p:sldId id="296" r:id="rId22"/>
    <p:sldId id="297" r:id="rId23"/>
    <p:sldId id="298" r:id="rId24"/>
    <p:sldId id="304" r:id="rId25"/>
    <p:sldId id="299" r:id="rId26"/>
    <p:sldId id="300" r:id="rId27"/>
    <p:sldId id="302" r:id="rId28"/>
  </p:sldIdLst>
  <p:sldSz cx="9144000" cy="6858000" type="screen4x3"/>
  <p:notesSz cx="6807200" cy="9939338"/>
  <p:defaultTextStyle>
    <a:defPPr>
      <a:defRPr lang="en-AU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CCCB"/>
    <a:srgbClr val="83B79F"/>
    <a:srgbClr val="CEE8DD"/>
    <a:srgbClr val="538F74"/>
    <a:srgbClr val="92C0AB"/>
    <a:srgbClr val="C7EFE1"/>
    <a:srgbClr val="008950"/>
    <a:srgbClr val="754B5B"/>
    <a:srgbClr val="C8A8B4"/>
    <a:srgbClr val="8C0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5" autoAdjust="0"/>
    <p:restoredTop sz="81199" autoAdjust="0"/>
  </p:normalViewPr>
  <p:slideViewPr>
    <p:cSldViewPr snapToGrid="0" snapToObjects="1">
      <p:cViewPr varScale="1">
        <p:scale>
          <a:sx n="70" d="100"/>
          <a:sy n="70" d="100"/>
        </p:scale>
        <p:origin x="-13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74CCA-C628-47F1-9248-A98392C62796}" type="datetimeFigureOut">
              <a:rPr lang="en-AU" smtClean="0"/>
              <a:t>14/09/2017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AED0F-B5E5-4F66-9C1D-62DF1CADAB70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7583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CED63B8-FF11-48BF-B591-C07AD701FFE0}" type="datetimeFigureOut">
              <a:rPr lang="en-AU"/>
              <a:pPr>
                <a:defRPr/>
              </a:pPr>
              <a:t>14/09/2017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A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069954-6770-4F88-AFDE-9587D34C0353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3509668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2F398C2A-2852-49C5-AEDC-3D6E2668CFC1}" type="slidenum">
              <a:rPr lang="en-AU" altLang="en-US"/>
              <a:pPr/>
              <a:t>1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600588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Lisa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02BA0-F5B7-484E-92D1-2087261DD04E}" type="slidenum">
              <a:rPr lang="en-AU" altLang="en-US" smtClean="0">
                <a:solidFill>
                  <a:prstClr val="black"/>
                </a:solidFill>
              </a:rPr>
              <a:pPr/>
              <a:t>3</a:t>
            </a:fld>
            <a:endParaRPr lang="en-AU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520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0" y="746125"/>
            <a:ext cx="496570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AU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581C8DA-DA6C-47AA-8733-FF8C3B2E44B4}" type="slidenum">
              <a:rPr lang="en-AU" altLang="en-US">
                <a:solidFill>
                  <a:prstClr val="black"/>
                </a:solidFill>
              </a:rPr>
              <a:pPr eaLnBrk="1" hangingPunct="1"/>
              <a:t>8</a:t>
            </a:fld>
            <a:endParaRPr lang="en-AU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97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Provide a brief overview of what positive words is</a:t>
            </a:r>
          </a:p>
          <a:p>
            <a:r>
              <a:rPr lang="en-AU" dirty="0" smtClean="0"/>
              <a:t>http://www.safewards.net/interventions/positive-words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480C51-44AE-C747-8976-226D99FAD40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AU" smtClean="0">
                <a:solidFill>
                  <a:prstClr val="black"/>
                </a:solidFill>
              </a:rPr>
              <a:t>Safewards Victoria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 smtClean="0">
                <a:solidFill>
                  <a:prstClr val="black"/>
                </a:solidFill>
              </a:rPr>
              <a:t>Trainer the Trainer  |  DAY ONE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32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dirty="0" smtClean="0"/>
              <a:t>Receiving bad news is common during an inpatient stay.</a:t>
            </a:r>
          </a:p>
          <a:p>
            <a:r>
              <a:rPr lang="en-AU" sz="1200" b="0" dirty="0" smtClean="0"/>
              <a:t>Bad news can be a flashpoint.</a:t>
            </a:r>
            <a:endParaRPr lang="en-AU" sz="1200" b="0" dirty="0" smtClean="0">
              <a:solidFill>
                <a:srgbClr val="FF0000"/>
              </a:solidFill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2B16E-CC8D-49D7-90B2-A7F24494E162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3975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40749">
              <a:defRPr/>
            </a:pPr>
            <a:r>
              <a:rPr lang="en-AU" dirty="0" smtClean="0"/>
              <a:t>Briefly explain Know Each Other</a:t>
            </a:r>
          </a:p>
          <a:p>
            <a:pPr defTabSz="440749">
              <a:defRPr/>
            </a:pPr>
            <a:r>
              <a:rPr lang="en-AU" dirty="0" smtClean="0"/>
              <a:t>http://www.safewards.net/interventions/know-each-other</a:t>
            </a:r>
          </a:p>
          <a:p>
            <a:endParaRPr lang="en-AU" dirty="0" smtClean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80C51-44AE-C747-8976-226D99FAD402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AU" smtClean="0">
                <a:solidFill>
                  <a:prstClr val="black"/>
                </a:solidFill>
              </a:rPr>
              <a:t>Safewards Victoria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 smtClean="0">
                <a:solidFill>
                  <a:prstClr val="black"/>
                </a:solidFill>
              </a:rPr>
              <a:t>Trainer the Trainer  |  DAY ONE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711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AU" altLang="en-US" smtClean="0"/>
              <a:t>Briefly explain Talk Down-http://www.safewards.net/interventions/talk-down</a:t>
            </a:r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9633" indent="-28832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53281" indent="-230656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14594" indent="-230656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75906" indent="-230656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37218" indent="-230656" defTabSz="461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98531" indent="-230656" defTabSz="461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59844" indent="-230656" defTabSz="461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921155" indent="-230656" defTabSz="461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fld id="{7497BB1C-906C-414E-B85B-A7140506ED2C}" type="slidenum">
              <a:rPr lang="en-US" altLang="en-US" smtClean="0">
                <a:solidFill>
                  <a:srgbClr val="000000"/>
                </a:solidFill>
              </a:rPr>
              <a:pPr/>
              <a:t>21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>
                <a:solidFill>
                  <a:prstClr val="black"/>
                </a:solidFill>
              </a:rPr>
              <a:t>Safewards Victoria</a:t>
            </a:r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AU" smtClean="0">
                <a:solidFill>
                  <a:prstClr val="black"/>
                </a:solidFill>
              </a:rPr>
              <a:t>Train the Trainer  |  DAY THREE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70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480C51-44AE-C747-8976-226D99FAD402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AU" smtClean="0">
                <a:solidFill>
                  <a:prstClr val="black"/>
                </a:solidFill>
              </a:rPr>
              <a:t>Safewards Victoria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AU" smtClean="0">
                <a:solidFill>
                  <a:prstClr val="black"/>
                </a:solidFill>
              </a:rPr>
              <a:t>Trainer the Trainer  |  DAY ONE</a:t>
            </a: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442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0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8093"/>
            <a:ext cx="6513072" cy="1577163"/>
          </a:xfrm>
        </p:spPr>
        <p:txBody>
          <a:bodyPr anchor="b">
            <a:noAutofit/>
          </a:bodyPr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2291907"/>
            <a:ext cx="7171440" cy="3153320"/>
          </a:xfrm>
        </p:spPr>
        <p:txBody>
          <a:bodyPr>
            <a:noAutofit/>
          </a:bodyPr>
          <a:lstStyle>
            <a:lvl1pPr marL="0" indent="0" algn="l">
              <a:buNone/>
              <a:defRPr sz="2200" b="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9473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82D57ECF-CE9B-4398-9C29-B28E42F3BA52}" type="datetimeFigureOut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10FE90DB-5F84-4FCB-8DE4-001071B08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8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19250"/>
            <a:ext cx="8243888" cy="4854797"/>
          </a:xfrm>
        </p:spPr>
        <p:txBody>
          <a:bodyPr/>
          <a:lstStyle>
            <a:lvl1pPr marL="0" indent="0">
              <a:lnSpc>
                <a:spcPct val="110000"/>
              </a:lnSpc>
              <a:defRPr baseline="0"/>
            </a:lvl1pPr>
            <a:lvl2pPr marL="0" indent="0">
              <a:lnSpc>
                <a:spcPct val="110000"/>
              </a:lnSpc>
              <a:defRPr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45F0F-E0C7-4D42-9D67-685DF237667B}" type="datetime4">
              <a:rPr lang="en-AU"/>
              <a:pPr>
                <a:defRPr/>
              </a:pPr>
              <a:t>14 September 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3888" y="6480175"/>
            <a:ext cx="539750" cy="374650"/>
          </a:xfrm>
        </p:spPr>
        <p:txBody>
          <a:bodyPr/>
          <a:lstStyle>
            <a:lvl1pPr>
              <a:defRPr/>
            </a:lvl1pPr>
          </a:lstStyle>
          <a:p>
            <a:fld id="{5F78FDA6-4184-4CB9-ABA1-EA77F81D3347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07849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0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8093"/>
            <a:ext cx="6513072" cy="1577163"/>
          </a:xfrm>
        </p:spPr>
        <p:txBody>
          <a:bodyPr anchor="b">
            <a:noAutofit/>
          </a:bodyPr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2291907"/>
            <a:ext cx="7171440" cy="3153320"/>
          </a:xfrm>
        </p:spPr>
        <p:txBody>
          <a:bodyPr>
            <a:noAutofit/>
          </a:bodyPr>
          <a:lstStyle>
            <a:lvl1pPr marL="0" indent="0" algn="l">
              <a:buNone/>
              <a:defRPr sz="2200" b="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06364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sz="2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19250"/>
            <a:ext cx="8243888" cy="4854797"/>
          </a:xfrm>
        </p:spPr>
        <p:txBody>
          <a:bodyPr/>
          <a:lstStyle>
            <a:lvl1pPr marL="0" indent="0">
              <a:lnSpc>
                <a:spcPct val="110000"/>
              </a:lnSpc>
              <a:defRPr baseline="0"/>
            </a:lvl1pPr>
            <a:lvl2pPr marL="0" indent="0">
              <a:lnSpc>
                <a:spcPct val="110000"/>
              </a:lnSpc>
              <a:defRPr sz="2400"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D0202833-03D7-4148-AC7F-48E486F21ED0}" type="datetime4">
              <a:rPr lang="en-AU"/>
              <a:pPr>
                <a:defRPr/>
              </a:pPr>
              <a:t>14 September 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3888" y="6480175"/>
            <a:ext cx="539750" cy="374650"/>
          </a:xfrm>
        </p:spPr>
        <p:txBody>
          <a:bodyPr/>
          <a:lstStyle>
            <a:lvl1pPr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2DCF13C5-3C58-4B9E-8DFA-12D7A60A0590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37893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82D57ECF-CE9B-4398-9C29-B28E42F3BA52}" type="datetimeFigureOut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10FE90DB-5F84-4FCB-8DE4-001071B08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79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0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8093"/>
            <a:ext cx="6513072" cy="1577163"/>
          </a:xfrm>
        </p:spPr>
        <p:txBody>
          <a:bodyPr anchor="b">
            <a:noAutofit/>
          </a:bodyPr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2291907"/>
            <a:ext cx="7171440" cy="3153320"/>
          </a:xfrm>
        </p:spPr>
        <p:txBody>
          <a:bodyPr>
            <a:noAutofit/>
          </a:bodyPr>
          <a:lstStyle>
            <a:lvl1pPr marL="0" indent="0" algn="l">
              <a:buNone/>
              <a:defRPr sz="2200" b="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7743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19250"/>
            <a:ext cx="8243888" cy="4854797"/>
          </a:xfrm>
        </p:spPr>
        <p:txBody>
          <a:bodyPr/>
          <a:lstStyle>
            <a:lvl1pPr marL="0" indent="0">
              <a:lnSpc>
                <a:spcPct val="110000"/>
              </a:lnSpc>
              <a:defRPr baseline="0"/>
            </a:lvl1pPr>
            <a:lvl2pPr marL="0" indent="0">
              <a:lnSpc>
                <a:spcPct val="110000"/>
              </a:lnSpc>
              <a:defRPr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45F0F-E0C7-4D42-9D67-685DF237667B}" type="datetime4">
              <a:rPr lang="en-A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14 September 2017</a:t>
            </a:fld>
            <a:endParaRPr lang="en-A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3888" y="6480175"/>
            <a:ext cx="539750" cy="374650"/>
          </a:xfrm>
        </p:spPr>
        <p:txBody>
          <a:bodyPr/>
          <a:lstStyle>
            <a:lvl1pPr>
              <a:defRPr/>
            </a:lvl1pPr>
          </a:lstStyle>
          <a:p>
            <a:fld id="{5F78FDA6-4184-4CB9-ABA1-EA77F81D3347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158458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blipFill dpi="0" rotWithShape="0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8093"/>
            <a:ext cx="6513072" cy="1577163"/>
          </a:xfrm>
        </p:spPr>
        <p:txBody>
          <a:bodyPr anchor="b">
            <a:noAutofit/>
          </a:bodyPr>
          <a:lstStyle>
            <a:lvl1pPr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2291907"/>
            <a:ext cx="7171440" cy="3153320"/>
          </a:xfrm>
        </p:spPr>
        <p:txBody>
          <a:bodyPr>
            <a:noAutofit/>
          </a:bodyPr>
          <a:lstStyle>
            <a:lvl1pPr marL="0" indent="0" algn="l">
              <a:buNone/>
              <a:defRPr sz="2200" b="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1326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10000"/>
              </a:lnSpc>
              <a:defRPr sz="280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19250"/>
            <a:ext cx="8243888" cy="4854797"/>
          </a:xfrm>
        </p:spPr>
        <p:txBody>
          <a:bodyPr/>
          <a:lstStyle>
            <a:lvl1pPr marL="0" indent="0">
              <a:lnSpc>
                <a:spcPct val="110000"/>
              </a:lnSpc>
              <a:defRPr baseline="0"/>
            </a:lvl1pPr>
            <a:lvl2pPr marL="0" indent="0">
              <a:lnSpc>
                <a:spcPct val="110000"/>
              </a:lnSpc>
              <a:defRPr sz="2400"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fld id="{D0202833-03D7-4148-AC7F-48E486F21ED0}" type="datetime4">
              <a:rPr lang="en-AU"/>
              <a:pPr>
                <a:defRPr/>
              </a:pPr>
              <a:t>14 September 2017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a typeface="MS PGothic" pitchFamily="34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3888" y="6480175"/>
            <a:ext cx="539750" cy="374650"/>
          </a:xfrm>
        </p:spPr>
        <p:txBody>
          <a:bodyPr/>
          <a:lstStyle>
            <a:lvl1pPr>
              <a:defRPr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2DCF13C5-3C58-4B9E-8DFA-12D7A60A0590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02216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9750" y="269875"/>
            <a:ext cx="71993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619250"/>
            <a:ext cx="8243888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119813" y="6480175"/>
            <a:ext cx="180022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4FF06C0-B70B-4742-B11C-3670D02F1703}" type="datetime4">
              <a:rPr lang="en-AU"/>
              <a:pPr>
                <a:defRPr/>
              </a:pPr>
              <a:t>14 September 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9750" y="6480175"/>
            <a:ext cx="540067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43888" y="6486525"/>
            <a:ext cx="539750" cy="37465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E451353B-2399-4400-95DB-DEDDAD547D74}" type="slidenum">
              <a:rPr lang="en-AU" altLang="en-US"/>
              <a:pPr/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457200" rtl="0" eaLnBrk="1" fontAlgn="base" hangingPunct="1">
        <a:lnSpc>
          <a:spcPct val="110000"/>
        </a:lnSpc>
        <a:spcBef>
          <a:spcPts val="800"/>
        </a:spcBef>
        <a:spcAft>
          <a:spcPts val="800"/>
        </a:spcAft>
        <a:defRPr sz="2200" b="1" kern="1200">
          <a:solidFill>
            <a:srgbClr val="201547"/>
          </a:solidFill>
          <a:latin typeface="+mn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250825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503238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755650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9750" y="269875"/>
            <a:ext cx="71993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619250"/>
            <a:ext cx="8243888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119813" y="6480175"/>
            <a:ext cx="180022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0A80C3F-A136-4F87-8383-2E651EB74C22}" type="datetime4">
              <a:rPr lang="en-AU"/>
              <a:pPr>
                <a:defRPr/>
              </a:pPr>
              <a:t>14 September 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9750" y="6480175"/>
            <a:ext cx="540067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43888" y="6486525"/>
            <a:ext cx="539750" cy="37465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595959"/>
                </a:solidFill>
                <a:latin typeface="Arial"/>
                <a:ea typeface="ＭＳ Ｐゴシック" pitchFamily="34" charset="-128"/>
              </a:defRPr>
            </a:lvl1pPr>
          </a:lstStyle>
          <a:p>
            <a:pPr>
              <a:defRPr/>
            </a:pPr>
            <a:fld id="{AD05BB1D-F33C-49BD-9370-7E84E3A2705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89237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Arial"/>
          <a:ea typeface="ＭＳ Ｐゴシック" pitchFamily="34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457200" rtl="0" eaLnBrk="0" fontAlgn="base" hangingPunct="0">
        <a:lnSpc>
          <a:spcPct val="110000"/>
        </a:lnSpc>
        <a:spcBef>
          <a:spcPts val="800"/>
        </a:spcBef>
        <a:spcAft>
          <a:spcPts val="800"/>
        </a:spcAft>
        <a:defRPr sz="2200" b="1" kern="1200">
          <a:solidFill>
            <a:srgbClr val="201547"/>
          </a:solidFill>
          <a:latin typeface="+mn-lt"/>
          <a:ea typeface="ＭＳ Ｐゴシック" pitchFamily="34" charset="-128"/>
          <a:cs typeface="ＭＳ Ｐゴシック" charset="0"/>
        </a:defRPr>
      </a:lvl1pPr>
      <a:lvl2pPr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250825" indent="-250825"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503238" indent="-250825"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755650" indent="-250825"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9750" y="269875"/>
            <a:ext cx="71993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619250"/>
            <a:ext cx="8243888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119813" y="6480175"/>
            <a:ext cx="180022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4FF06C0-B70B-4742-B11C-3670D02F1703}" type="datetime4">
              <a:rPr lang="en-A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14 September 2017</a:t>
            </a:fld>
            <a:endParaRPr lang="en-A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9750" y="6480175"/>
            <a:ext cx="540067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A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43888" y="6486525"/>
            <a:ext cx="539750" cy="37465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595959"/>
                </a:solidFill>
              </a:defRPr>
            </a:lvl1pPr>
          </a:lstStyle>
          <a:p>
            <a:fld id="{E451353B-2399-4400-95DB-DEDDAD547D74}" type="slidenum">
              <a:rPr lang="en-AU" altLang="en-US">
                <a:latin typeface="Arial"/>
              </a:rPr>
              <a:pPr/>
              <a:t>‹#›</a:t>
            </a:fld>
            <a:endParaRPr lang="en-AU" altLang="en-US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626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</p:sldLayoutIdLst>
  <p:hf sldNum="0"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457200" rtl="0" eaLnBrk="1" fontAlgn="base" hangingPunct="1">
        <a:lnSpc>
          <a:spcPct val="110000"/>
        </a:lnSpc>
        <a:spcBef>
          <a:spcPts val="800"/>
        </a:spcBef>
        <a:spcAft>
          <a:spcPts val="800"/>
        </a:spcAft>
        <a:defRPr sz="2200" b="1" kern="1200">
          <a:solidFill>
            <a:srgbClr val="201547"/>
          </a:solidFill>
          <a:latin typeface="+mn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250825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503238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755650" indent="-250825" algn="l" defTabSz="457200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39750" y="269875"/>
            <a:ext cx="71993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9750" y="1619250"/>
            <a:ext cx="8243888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119813" y="6480175"/>
            <a:ext cx="180022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2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30A80C3F-A136-4F87-8383-2E651EB74C22}" type="datetime4">
              <a:rPr lang="en-AU"/>
              <a:pPr>
                <a:defRPr/>
              </a:pPr>
              <a:t>14 September 2017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39750" y="6480175"/>
            <a:ext cx="5400675" cy="3746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243888" y="6486525"/>
            <a:ext cx="539750" cy="37465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595959"/>
                </a:solidFill>
                <a:latin typeface="Arial"/>
                <a:ea typeface="ＭＳ Ｐゴシック" pitchFamily="34" charset="-128"/>
              </a:defRPr>
            </a:lvl1pPr>
          </a:lstStyle>
          <a:p>
            <a:pPr>
              <a:defRPr/>
            </a:pPr>
            <a:fld id="{AD05BB1D-F33C-49BD-9370-7E84E3A2705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92762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Arial"/>
          <a:ea typeface="ＭＳ Ｐゴシック" pitchFamily="34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ＭＳ Ｐゴシック" pitchFamily="34" charset="-128"/>
          <a:cs typeface="Arial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457200" rtl="0" eaLnBrk="0" fontAlgn="base" hangingPunct="0">
        <a:lnSpc>
          <a:spcPct val="110000"/>
        </a:lnSpc>
        <a:spcBef>
          <a:spcPts val="800"/>
        </a:spcBef>
        <a:spcAft>
          <a:spcPts val="800"/>
        </a:spcAft>
        <a:defRPr sz="2200" b="1" kern="1200">
          <a:solidFill>
            <a:srgbClr val="201547"/>
          </a:solidFill>
          <a:latin typeface="+mn-lt"/>
          <a:ea typeface="ＭＳ Ｐゴシック" pitchFamily="34" charset="-128"/>
          <a:cs typeface="ＭＳ Ｐゴシック" charset="0"/>
        </a:defRPr>
      </a:lvl1pPr>
      <a:lvl2pPr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250825" indent="-250825"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503238" indent="-250825"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755650" indent="-250825" algn="l" defTabSz="457200" rtl="0" eaLnBrk="0" fontAlgn="base" hangingPunct="0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ctrTitle"/>
          </p:nvPr>
        </p:nvSpPr>
        <p:spPr>
          <a:xfrm>
            <a:off x="539750" y="1441184"/>
            <a:ext cx="6513513" cy="1577975"/>
          </a:xfrm>
        </p:spPr>
        <p:txBody>
          <a:bodyPr/>
          <a:lstStyle/>
          <a:p>
            <a:r>
              <a:rPr lang="en-US" altLang="en-US" sz="4400" dirty="0">
                <a:latin typeface="Arial" charset="0"/>
                <a:ea typeface="ＭＳ Ｐゴシック" pitchFamily="34" charset="-128"/>
                <a:cs typeface="Arial" charset="0"/>
              </a:rPr>
              <a:t>Safewards Victoria</a:t>
            </a:r>
            <a:br>
              <a:rPr lang="en-US" altLang="en-US" sz="4400" dirty="0">
                <a:latin typeface="Arial" charset="0"/>
                <a:ea typeface="ＭＳ Ｐゴシック" pitchFamily="34" charset="-128"/>
                <a:cs typeface="Arial" charset="0"/>
              </a:rPr>
            </a:br>
            <a:endParaRPr lang="en-US" altLang="en-US" sz="4400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9750" y="3779844"/>
            <a:ext cx="7172325" cy="209996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en-US" sz="18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en-US" altLang="en-US" sz="1800" dirty="0">
              <a:latin typeface="Arial" charset="0"/>
              <a:ea typeface="ＭＳ Ｐゴシック" pitchFamily="34" charset="-128"/>
              <a:cs typeface="Arial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en-US" sz="1800" dirty="0" smtClean="0">
                <a:latin typeface="Arial" charset="0"/>
                <a:ea typeface="ＭＳ Ｐゴシック" pitchFamily="34" charset="-128"/>
                <a:cs typeface="Arial" charset="0"/>
              </a:rPr>
              <a:t>Office of the Chief Mental Health Nurse, DHHS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/>
              <a:t>Simple Safewards Model</a:t>
            </a:r>
            <a:endParaRPr lang="en-AU" sz="2800" dirty="0"/>
          </a:p>
        </p:txBody>
      </p:sp>
      <p:sp>
        <p:nvSpPr>
          <p:cNvPr id="30" name="Rectangle 29"/>
          <p:cNvSpPr/>
          <p:nvPr/>
        </p:nvSpPr>
        <p:spPr>
          <a:xfrm>
            <a:off x="338666" y="5422232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Originating domains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870200" y="5384132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Flashpoints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978400" y="5384132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Conflict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253714" y="5384132"/>
            <a:ext cx="16129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Containment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870200" y="3636963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rgbClr val="00D27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8950"/>
                </a:solidFill>
                <a:cs typeface="Arial"/>
              </a:rPr>
              <a:t>Patient modifiers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441700" y="1993900"/>
            <a:ext cx="2235200" cy="71120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B0F0"/>
                </a:solidFill>
                <a:cs typeface="Arial"/>
              </a:rPr>
              <a:t>Staff modifiers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1058901" y="3149600"/>
            <a:ext cx="7000798" cy="0"/>
          </a:xfrm>
          <a:prstGeom prst="line">
            <a:avLst/>
          </a:prstGeom>
          <a:ln w="19050"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8060164" y="3149600"/>
            <a:ext cx="0" cy="21600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795429" y="3149600"/>
            <a:ext cx="0" cy="25560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063393" y="3149600"/>
            <a:ext cx="0" cy="21600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489700" y="5777832"/>
            <a:ext cx="764014" cy="0"/>
          </a:xfrm>
          <a:prstGeom prst="straightConnector1">
            <a:avLst/>
          </a:prstGeom>
          <a:ln w="19050">
            <a:solidFill>
              <a:schemeClr val="tx2"/>
            </a:solidFill>
            <a:headEnd type="triangle" w="lg" len="lg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4368800" y="5777832"/>
            <a:ext cx="609600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1849966" y="5777832"/>
            <a:ext cx="1020234" cy="0"/>
          </a:xfrm>
          <a:prstGeom prst="straightConnector1">
            <a:avLst/>
          </a:prstGeom>
          <a:ln w="19050">
            <a:solidFill>
              <a:schemeClr val="tx2"/>
            </a:solidFill>
            <a:headEnd type="none" w="med" len="med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2380217" y="3149600"/>
            <a:ext cx="0" cy="25560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705100" y="4673600"/>
            <a:ext cx="1917700" cy="0"/>
          </a:xfrm>
          <a:prstGeom prst="line">
            <a:avLst/>
          </a:prstGeom>
          <a:ln w="19050">
            <a:solidFill>
              <a:srgbClr val="00D2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2705100" y="4673600"/>
            <a:ext cx="0" cy="1044000"/>
          </a:xfrm>
          <a:prstGeom prst="straightConnector1">
            <a:avLst/>
          </a:prstGeom>
          <a:ln w="19050">
            <a:solidFill>
              <a:srgbClr val="00D27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4622800" y="4673600"/>
            <a:ext cx="0" cy="1044000"/>
          </a:xfrm>
          <a:prstGeom prst="straightConnector1">
            <a:avLst/>
          </a:prstGeom>
          <a:ln w="19050">
            <a:solidFill>
              <a:srgbClr val="00D27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625850" y="3149600"/>
            <a:ext cx="0" cy="4500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3625850" y="4348163"/>
            <a:ext cx="0" cy="325437"/>
          </a:xfrm>
          <a:prstGeom prst="line">
            <a:avLst/>
          </a:prstGeom>
          <a:ln w="19050">
            <a:solidFill>
              <a:srgbClr val="00D2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622800" y="2705100"/>
            <a:ext cx="0" cy="444500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766295" y="3149600"/>
            <a:ext cx="0" cy="2556000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03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4862624"/>
            <a:ext cx="9144000" cy="1995376"/>
          </a:xfrm>
          <a:prstGeom prst="rect">
            <a:avLst/>
          </a:prstGeom>
          <a:solidFill>
            <a:srgbClr val="D9F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424763"/>
            <a:ext cx="9144000" cy="1733107"/>
          </a:xfrm>
          <a:prstGeom prst="rect">
            <a:avLst/>
          </a:prstGeom>
          <a:solidFill>
            <a:srgbClr val="D9F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interventions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2594" y="1619250"/>
            <a:ext cx="7091918" cy="485479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008950"/>
                </a:solidFill>
              </a:rPr>
              <a:t>Know Each Other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 smtClean="0"/>
              <a:t>Patients and staff share some limited personal information with each other.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 smtClean="0">
                <a:sym typeface="Wingdings 3"/>
              </a:rPr>
              <a:t>Builds rapport, respect &amp; common humanity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dirty="0">
              <a:solidFill>
                <a:srgbClr val="008950"/>
              </a:solidFill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008950"/>
                </a:solidFill>
              </a:rPr>
              <a:t>Clear </a:t>
            </a:r>
            <a:r>
              <a:rPr lang="en-AU" dirty="0">
                <a:solidFill>
                  <a:srgbClr val="008950"/>
                </a:solidFill>
              </a:rPr>
              <a:t>M</a:t>
            </a:r>
            <a:r>
              <a:rPr lang="en-AU" dirty="0" smtClean="0">
                <a:solidFill>
                  <a:srgbClr val="008950"/>
                </a:solidFill>
              </a:rPr>
              <a:t>utual Expectations</a:t>
            </a:r>
            <a:endParaRPr lang="en-AU" dirty="0">
              <a:solidFill>
                <a:srgbClr val="0089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 smtClean="0"/>
              <a:t>Patients &amp; staff work out mutually agreed aspirations that apply to both groups equally. </a:t>
            </a:r>
            <a:endParaRPr lang="en-AU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 smtClean="0">
                <a:sym typeface="Wingdings 3"/>
              </a:rPr>
              <a:t>Counters some power imbalances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i="1" dirty="0" smtClean="0">
              <a:solidFill>
                <a:srgbClr val="008950"/>
              </a:solidFill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srgbClr val="008950"/>
                </a:solidFill>
              </a:rPr>
              <a:t>Positive Words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/>
              <a:t>Staff say something positive </a:t>
            </a:r>
            <a:r>
              <a:rPr lang="en-AU" b="0" dirty="0" smtClean="0"/>
              <a:t>in handover re each patient, &amp; use psychological explanations for challenging actions.</a:t>
            </a:r>
            <a:endParaRPr lang="en-AU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>
                <a:sym typeface="Wingdings 3"/>
              </a:rPr>
              <a:t>Increases positive appreciation and helpful information about working with patients.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i="1" dirty="0">
              <a:solidFill>
                <a:srgbClr val="008950"/>
              </a:solidFill>
              <a:sym typeface="Wingdings 3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547" y="1619250"/>
            <a:ext cx="1368000" cy="1115256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948"/>
          <a:stretch/>
        </p:blipFill>
        <p:spPr>
          <a:xfrm>
            <a:off x="262357" y="3306018"/>
            <a:ext cx="1368000" cy="117029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11" name="Rectangle 10"/>
          <p:cNvSpPr/>
          <p:nvPr/>
        </p:nvSpPr>
        <p:spPr>
          <a:xfrm rot="529677">
            <a:off x="6840000" y="720000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>
            <a:glow rad="317500">
              <a:srgbClr val="007B4B">
                <a:alpha val="7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Originating domains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0167" y="5062483"/>
            <a:ext cx="1350190" cy="9151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45" y="5111952"/>
            <a:ext cx="1307802" cy="78026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9185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1415296"/>
            <a:ext cx="9144000" cy="1733107"/>
          </a:xfrm>
          <a:prstGeom prst="rect">
            <a:avLst/>
          </a:prstGeom>
          <a:solidFill>
            <a:srgbClr val="D9F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interventions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2594" y="1619250"/>
            <a:ext cx="6891043" cy="485479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008950"/>
                </a:solidFill>
              </a:rPr>
              <a:t>Discharge </a:t>
            </a:r>
            <a:r>
              <a:rPr lang="en-AU" dirty="0">
                <a:solidFill>
                  <a:srgbClr val="008950"/>
                </a:solidFill>
              </a:rPr>
              <a:t>Messages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/>
              <a:t>Patients leave messages of hope for other patients.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>
                <a:sym typeface="Wingdings 3"/>
              </a:rPr>
              <a:t>Strengthens patient community &amp; hope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dirty="0" smtClean="0">
              <a:solidFill>
                <a:srgbClr val="008950"/>
              </a:solidFill>
              <a:sym typeface="Wingdings 3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dirty="0" smtClean="0">
              <a:solidFill>
                <a:srgbClr val="008950"/>
              </a:solidFill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srgbClr val="008950"/>
                </a:solidFill>
              </a:rPr>
              <a:t>Mutual Help Meeting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/>
              <a:t>Patients offer and receive mutual help and support.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>
                <a:sym typeface="Wingdings 3"/>
              </a:rPr>
              <a:t>Strengthens patient community, coping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dirty="0">
              <a:solidFill>
                <a:srgbClr val="008950"/>
              </a:solidFill>
              <a:sym typeface="Wingdings 3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42" y="3350639"/>
            <a:ext cx="1368000" cy="1298979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42" y="1619249"/>
            <a:ext cx="1368000" cy="1368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14" name="Rectangle 13"/>
          <p:cNvSpPr/>
          <p:nvPr/>
        </p:nvSpPr>
        <p:spPr>
          <a:xfrm rot="529677">
            <a:off x="6840000" y="720000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>
            <a:glow rad="317500">
              <a:srgbClr val="007B4B">
                <a:alpha val="7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Patient Modifiers</a:t>
            </a:r>
          </a:p>
        </p:txBody>
      </p:sp>
    </p:spTree>
    <p:extLst>
      <p:ext uri="{BB962C8B-B14F-4D97-AF65-F5344CB8AC3E}">
        <p14:creationId xmlns:p14="http://schemas.microsoft.com/office/powerpoint/2010/main" val="81708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4862624"/>
            <a:ext cx="9144000" cy="1995376"/>
          </a:xfrm>
          <a:prstGeom prst="rect">
            <a:avLst/>
          </a:prstGeom>
          <a:solidFill>
            <a:srgbClr val="D9F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424763"/>
            <a:ext cx="9144000" cy="1733107"/>
          </a:xfrm>
          <a:prstGeom prst="rect">
            <a:avLst/>
          </a:prstGeom>
          <a:solidFill>
            <a:srgbClr val="D9F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interventions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2594" y="1619250"/>
            <a:ext cx="6891043" cy="485479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008950"/>
                </a:solidFill>
              </a:rPr>
              <a:t>Reassurance</a:t>
            </a:r>
            <a:endParaRPr lang="en-AU" dirty="0">
              <a:solidFill>
                <a:srgbClr val="0089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 smtClean="0"/>
              <a:t>Staff debrief every patient after every conflict on the unit. </a:t>
            </a:r>
            <a:endParaRPr lang="en-AU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 smtClean="0">
                <a:sym typeface="Wingdings 3"/>
              </a:rPr>
              <a:t>Increases patients’ sense of safety, reduces conflict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i="1" dirty="0">
              <a:solidFill>
                <a:srgbClr val="008950"/>
              </a:solidFill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008950"/>
                </a:solidFill>
              </a:rPr>
              <a:t>Bad News Mitigation</a:t>
            </a:r>
            <a:endParaRPr lang="en-AU" dirty="0">
              <a:solidFill>
                <a:srgbClr val="0089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 smtClean="0"/>
              <a:t>Staff understand, plan for &amp; mitigate the effects of bad news received by patients</a:t>
            </a:r>
            <a:endParaRPr lang="en-AU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 smtClean="0">
                <a:sym typeface="Wingdings 3"/>
              </a:rPr>
              <a:t>Reduces likelihood of conflict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i="1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srgbClr val="008950"/>
                </a:solidFill>
              </a:rPr>
              <a:t>Soft Words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/>
              <a:t>Staff rethink limits on patients: reduce limits and/or increase options and respect in limit setting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>
                <a:sym typeface="Wingdings 3"/>
              </a:rPr>
              <a:t>Promotes respect, choice &amp; dignity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i="1" dirty="0">
              <a:sym typeface="Wingdings 3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31" y="3306943"/>
            <a:ext cx="1368000" cy="136800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831" y="1718561"/>
            <a:ext cx="1368000" cy="91176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831" y="5080360"/>
            <a:ext cx="1368000" cy="1235267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12" name="Rectangle 11"/>
          <p:cNvSpPr/>
          <p:nvPr/>
        </p:nvSpPr>
        <p:spPr>
          <a:xfrm rot="532875">
            <a:off x="6840000" y="720000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>
            <a:glow rad="317500">
              <a:srgbClr val="007B4B">
                <a:alpha val="7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Flashpoints</a:t>
            </a:r>
          </a:p>
        </p:txBody>
      </p:sp>
    </p:spTree>
    <p:extLst>
      <p:ext uri="{BB962C8B-B14F-4D97-AF65-F5344CB8AC3E}">
        <p14:creationId xmlns:p14="http://schemas.microsoft.com/office/powerpoint/2010/main" val="267106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1415296"/>
            <a:ext cx="9144000" cy="1733107"/>
          </a:xfrm>
          <a:prstGeom prst="rect">
            <a:avLst/>
          </a:prstGeom>
          <a:solidFill>
            <a:srgbClr val="D9FF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interventions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2594" y="1619250"/>
            <a:ext cx="6891043" cy="485479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srgbClr val="008950"/>
                </a:solidFill>
              </a:rPr>
              <a:t>Calm Down Methods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/>
              <a:t>Staff use patient’s own strengths &amp; coping strategies, or explore new ones, before using PRN medication.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>
                <a:sym typeface="Wingdings 3"/>
              </a:rPr>
              <a:t>Strengthen patient coping, skills, resources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dirty="0">
              <a:solidFill>
                <a:srgbClr val="008950"/>
              </a:solidFill>
              <a:sym typeface="Wingdings 3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i="1" dirty="0">
              <a:solidFill>
                <a:srgbClr val="008950"/>
              </a:solidFill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srgbClr val="008950"/>
                </a:solidFill>
              </a:rPr>
              <a:t>Talk Down</a:t>
            </a:r>
            <a:endParaRPr lang="en-AU" dirty="0">
              <a:solidFill>
                <a:srgbClr val="00895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b="0" dirty="0" smtClean="0"/>
              <a:t>Staff use consistent de-escalation process emphasising self-control, respect &amp; empathy, with a focus on clarifying issues and finding resolution together.</a:t>
            </a:r>
            <a:endParaRPr lang="en-AU" b="0" dirty="0"/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 smtClean="0">
                <a:sym typeface="Wingdings 3"/>
              </a:rPr>
              <a:t>Respect, mutually positive outcomes</a:t>
            </a:r>
            <a:endParaRPr lang="en-AU" b="0" i="1" dirty="0">
              <a:sym typeface="Wingdings 3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738" y="3687503"/>
            <a:ext cx="1456661" cy="145929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738" y="1711453"/>
            <a:ext cx="1456661" cy="121250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12" name="Rectangle 11"/>
          <p:cNvSpPr/>
          <p:nvPr/>
        </p:nvSpPr>
        <p:spPr>
          <a:xfrm rot="564943">
            <a:off x="6840000" y="720000"/>
            <a:ext cx="1511300" cy="711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effectLst>
            <a:glow rad="317500">
              <a:srgbClr val="007B4B">
                <a:alpha val="70000"/>
              </a:srgb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1F497D"/>
                </a:solidFill>
                <a:cs typeface="Arial"/>
              </a:rPr>
              <a:t>Conflict</a:t>
            </a:r>
          </a:p>
        </p:txBody>
      </p:sp>
    </p:spTree>
    <p:extLst>
      <p:ext uri="{BB962C8B-B14F-4D97-AF65-F5344CB8AC3E}">
        <p14:creationId xmlns:p14="http://schemas.microsoft.com/office/powerpoint/2010/main" val="410004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0344" y="1180214"/>
            <a:ext cx="4125432" cy="3285460"/>
          </a:xfrm>
        </p:spPr>
        <p:txBody>
          <a:bodyPr/>
          <a:lstStyle/>
          <a:p>
            <a:pPr algn="ctr"/>
            <a:r>
              <a:rPr lang="en-AU" sz="3600" dirty="0" smtClean="0"/>
              <a:t>Some practical ideas</a:t>
            </a:r>
            <a:endParaRPr lang="en-AU" sz="3600" dirty="0"/>
          </a:p>
        </p:txBody>
      </p:sp>
    </p:spTree>
    <p:extLst>
      <p:ext uri="{BB962C8B-B14F-4D97-AF65-F5344CB8AC3E}">
        <p14:creationId xmlns:p14="http://schemas.microsoft.com/office/powerpoint/2010/main" val="40953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/>
              <a:t>Priorities for Tribunal staff</a:t>
            </a:r>
            <a:endParaRPr lang="en-AU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>
                <a:solidFill>
                  <a:srgbClr val="002060"/>
                </a:solidFill>
              </a:rPr>
              <a:t>Common staff modifiers for staff: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b="0" dirty="0"/>
              <a:t>Protecting the rights and dignity of people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b="0" dirty="0" smtClean="0"/>
              <a:t>Using supportive decision making (nominated persons)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b="0" dirty="0" smtClean="0"/>
              <a:t>Creating least restrictive environments and least restrictive practice (e.g. voluntary treatment)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Key interventions: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000" b="0" dirty="0" smtClean="0"/>
              <a:t>Positive words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000" b="0" dirty="0" smtClean="0"/>
              <a:t>Bad news mitigation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000" b="0" dirty="0"/>
              <a:t>Know each other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000" b="0" dirty="0" smtClean="0"/>
              <a:t>Soft words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000" b="0" dirty="0" smtClean="0"/>
              <a:t>Talk Down </a:t>
            </a: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000" b="0" dirty="0" smtClean="0"/>
              <a:t>Calm down methods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285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7199313" cy="1079500"/>
          </a:xfrm>
        </p:spPr>
        <p:txBody>
          <a:bodyPr anchor="ctr"/>
          <a:lstStyle/>
          <a:p>
            <a:r>
              <a:rPr lang="en-AU" sz="2800" dirty="0" smtClean="0">
                <a:solidFill>
                  <a:schemeClr val="bg1"/>
                </a:solidFill>
              </a:rPr>
              <a:t>Positive Words</a:t>
            </a:r>
            <a:endParaRPr lang="en-AU" sz="2800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7" t="14488" r="6034" b="7775"/>
          <a:stretch/>
        </p:blipFill>
        <p:spPr bwMode="auto">
          <a:xfrm rot="21201900">
            <a:off x="407699" y="3349926"/>
            <a:ext cx="3769374" cy="262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3" t="59913" r="45085" b="19391"/>
          <a:stretch/>
        </p:blipFill>
        <p:spPr bwMode="auto">
          <a:xfrm>
            <a:off x="3851920" y="3316905"/>
            <a:ext cx="3302247" cy="152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74572" y="1556792"/>
            <a:ext cx="8345900" cy="154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AU" sz="2400" dirty="0"/>
              <a:t>Staff say something positive in handover </a:t>
            </a:r>
            <a:r>
              <a:rPr lang="en-AU" sz="2400" dirty="0" smtClean="0"/>
              <a:t>about </a:t>
            </a:r>
            <a:r>
              <a:rPr lang="en-AU" sz="2400" dirty="0"/>
              <a:t>each patient, &amp; use psychological explanations for challenging actions.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sz="2000" i="1" dirty="0">
                <a:sym typeface="Wingdings 3"/>
              </a:rPr>
              <a:t>Increases positive appreciation and helpful information about working with patients</a:t>
            </a:r>
            <a:r>
              <a:rPr lang="en-AU" i="1" dirty="0">
                <a:sym typeface="Wingdings 3"/>
              </a:rPr>
              <a:t>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00778" y="6261248"/>
            <a:ext cx="8352928" cy="596752"/>
          </a:xfrm>
        </p:spPr>
        <p:txBody>
          <a:bodyPr/>
          <a:lstStyle/>
          <a:p>
            <a:r>
              <a:rPr lang="en-AU" sz="1800" dirty="0" smtClean="0">
                <a:solidFill>
                  <a:srgbClr val="00CC99"/>
                </a:solidFill>
              </a:rPr>
              <a:t>Supporting document: </a:t>
            </a:r>
            <a:r>
              <a:rPr lang="en-AU" sz="1800" b="0" dirty="0" smtClean="0"/>
              <a:t>‘Understanding patient characteristics and experiences’ </a:t>
            </a:r>
            <a:endParaRPr lang="en-AU" sz="1800" b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077072"/>
            <a:ext cx="3336043" cy="199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962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39"/>
          <a:stretch/>
        </p:blipFill>
        <p:spPr>
          <a:xfrm>
            <a:off x="4427984" y="1628800"/>
            <a:ext cx="4716016" cy="53012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/>
              <a:t>Bad News </a:t>
            </a:r>
            <a:r>
              <a:rPr lang="en-AU" sz="2800" dirty="0"/>
              <a:t>M</a:t>
            </a:r>
            <a:r>
              <a:rPr lang="en-AU" sz="2800" dirty="0" smtClean="0"/>
              <a:t>itigation </a:t>
            </a:r>
            <a:endParaRPr lang="en-AU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83949" y="1628800"/>
            <a:ext cx="6464315" cy="115212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400" b="0" dirty="0"/>
              <a:t>Staff understand, plan for &amp; mitigate the effects of bad news received by patients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sz="2400" b="0" i="1" dirty="0">
                <a:sym typeface="Wingdings 3"/>
              </a:rPr>
              <a:t>Reduces likelihood of conflict</a:t>
            </a:r>
          </a:p>
          <a:p>
            <a:endParaRPr lang="en-A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283044"/>
            <a:ext cx="5688632" cy="3098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201547"/>
                </a:solidFill>
              </a:rPr>
              <a:t>Key messages:</a:t>
            </a:r>
          </a:p>
          <a:p>
            <a:endParaRPr lang="en-AU" dirty="0">
              <a:solidFill>
                <a:srgbClr val="201547"/>
              </a:solidFill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solidFill>
                  <a:srgbClr val="201547"/>
                </a:solidFill>
              </a:rPr>
              <a:t>Inform the team when you are giving news that might be upsetting 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solidFill>
                  <a:srgbClr val="201547"/>
                </a:solidFill>
              </a:rPr>
              <a:t>When delivering bad news, be respectful, provide as many choices as possible, give people time and space, offer ongoing support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AU" sz="2000" dirty="0" smtClean="0">
                <a:solidFill>
                  <a:srgbClr val="201547"/>
                </a:solidFill>
              </a:rPr>
              <a:t>If people get bad news from outside hospital, respond promptly &amp; offer ongoing support </a:t>
            </a:r>
          </a:p>
        </p:txBody>
      </p:sp>
    </p:spTree>
    <p:extLst>
      <p:ext uri="{BB962C8B-B14F-4D97-AF65-F5344CB8AC3E}">
        <p14:creationId xmlns:p14="http://schemas.microsoft.com/office/powerpoint/2010/main" val="26279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AU" sz="4000" b="1" dirty="0" smtClean="0"/>
              <a:t/>
            </a:r>
            <a:br>
              <a:rPr lang="en-AU" sz="4000" b="1" dirty="0" smtClean="0"/>
            </a:br>
            <a:endParaRPr lang="en-US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sz="4800" b="1" dirty="0" smtClean="0">
                <a:solidFill>
                  <a:schemeClr val="bg1"/>
                </a:solidFill>
              </a:rPr>
              <a:t>Know each </a:t>
            </a:r>
            <a:r>
              <a:rPr lang="en-AU" sz="4800" b="1" dirty="0">
                <a:solidFill>
                  <a:schemeClr val="bg1"/>
                </a:solidFill>
              </a:rPr>
              <a:t>o</a:t>
            </a:r>
            <a:r>
              <a:rPr lang="en-AU" sz="4800" b="1" dirty="0" smtClean="0">
                <a:solidFill>
                  <a:schemeClr val="bg1"/>
                </a:solidFill>
              </a:rPr>
              <a:t>ther</a:t>
            </a:r>
            <a:endParaRPr lang="en-AU" sz="48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722265">
            <a:off x="5372993" y="1844056"/>
            <a:ext cx="3212291" cy="45673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5"/>
          <p:cNvSpPr txBox="1">
            <a:spLocks/>
          </p:cNvSpPr>
          <p:nvPr/>
        </p:nvSpPr>
        <p:spPr bwMode="auto">
          <a:xfrm>
            <a:off x="539750" y="257704"/>
            <a:ext cx="71993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2800" kern="1200" baseline="0">
                <a:solidFill>
                  <a:srgbClr val="FFFFFF"/>
                </a:solidFill>
                <a:latin typeface="+mn-lt"/>
                <a:ea typeface="ＭＳ Ｐゴシック" charset="0"/>
                <a:cs typeface="Arial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Arial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Arial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Arial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Arial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AU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AU" alt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Know Each Other</a:t>
            </a:r>
            <a:r>
              <a:rPr lang="en-AU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AU" alt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6" t="10057" r="24915" b="4726"/>
          <a:stretch/>
        </p:blipFill>
        <p:spPr bwMode="auto">
          <a:xfrm rot="21093560">
            <a:off x="958611" y="2678239"/>
            <a:ext cx="2429164" cy="348211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rot="21002971">
            <a:off x="1282646" y="6139551"/>
            <a:ext cx="24764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Templates available </a:t>
            </a:r>
            <a:endParaRPr lang="en-AU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46443" y="1576452"/>
            <a:ext cx="6213787" cy="1241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AU" sz="2400" dirty="0"/>
              <a:t>Patients and staff share some limited personal information with each other.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sz="2000" i="1" dirty="0">
                <a:sym typeface="Wingdings 3"/>
              </a:rPr>
              <a:t>Builds rapport, respect &amp; common humanity</a:t>
            </a:r>
          </a:p>
        </p:txBody>
      </p:sp>
    </p:spTree>
    <p:extLst>
      <p:ext uri="{BB962C8B-B14F-4D97-AF65-F5344CB8AC3E}">
        <p14:creationId xmlns:p14="http://schemas.microsoft.com/office/powerpoint/2010/main" val="303947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7"/>
          <a:stretch/>
        </p:blipFill>
        <p:spPr bwMode="auto">
          <a:xfrm>
            <a:off x="1198880" y="1727944"/>
            <a:ext cx="5888038" cy="463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2980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012" y="1412776"/>
            <a:ext cx="9177012" cy="54569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9875"/>
            <a:ext cx="7199511" cy="1079500"/>
          </a:xfrm>
        </p:spPr>
        <p:txBody>
          <a:bodyPr/>
          <a:lstStyle/>
          <a:p>
            <a:r>
              <a:rPr lang="en-AU" sz="2800" dirty="0" smtClean="0"/>
              <a:t>Soft Words</a:t>
            </a:r>
            <a:endParaRPr lang="en-AU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72816"/>
            <a:ext cx="5472608" cy="550286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400" b="0" dirty="0"/>
              <a:t>Staff rethink limits on </a:t>
            </a:r>
            <a:r>
              <a:rPr lang="en-AU" sz="2400" b="0" dirty="0" smtClean="0"/>
              <a:t>patients</a:t>
            </a:r>
            <a:r>
              <a:rPr lang="en-AU" sz="2400" b="0" dirty="0"/>
              <a:t>: reduce limits and/or </a:t>
            </a:r>
            <a:r>
              <a:rPr lang="en-AU" sz="2400" b="0" dirty="0" smtClean="0"/>
              <a:t>increase </a:t>
            </a:r>
            <a:r>
              <a:rPr lang="en-AU" sz="2400" b="0" dirty="0"/>
              <a:t>options and respect in limit setting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>
                <a:sym typeface="Wingdings 3"/>
              </a:rPr>
              <a:t>Promotes respect, </a:t>
            </a:r>
            <a:r>
              <a:rPr lang="en-AU" b="0" i="1" dirty="0" smtClean="0">
                <a:sym typeface="Wingdings 3"/>
              </a:rPr>
              <a:t>control &amp; dignity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b="0" i="1" dirty="0" smtClean="0">
                <a:sym typeface="Wingdings 3"/>
              </a:rPr>
              <a:t>Reduces likelihood of conflict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endParaRPr lang="en-AU" b="0" i="1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ym typeface="Wingdings 3"/>
              </a:rPr>
              <a:t>Key messages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b="0" dirty="0" smtClean="0">
                <a:sym typeface="Wingdings 3"/>
              </a:rPr>
              <a:t>Recognise that limits have an enormous impact – the most common flashpoint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b="0" dirty="0" smtClean="0">
                <a:sym typeface="Wingdings 3"/>
              </a:rPr>
              <a:t>Ask yourself first: Do you </a:t>
            </a:r>
            <a:r>
              <a:rPr lang="en-AU" b="0" u="sng" dirty="0" smtClean="0">
                <a:sym typeface="Wingdings 3"/>
              </a:rPr>
              <a:t>really</a:t>
            </a:r>
            <a:r>
              <a:rPr lang="en-AU" b="0" dirty="0" smtClean="0">
                <a:sym typeface="Wingdings 3"/>
              </a:rPr>
              <a:t> need to set the limit?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b="0" dirty="0" smtClean="0">
                <a:sym typeface="Wingdings 3"/>
              </a:rPr>
              <a:t>Can you provide choice within the limits?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b="0" dirty="0" smtClean="0">
                <a:sym typeface="Wingdings 3"/>
              </a:rPr>
              <a:t>How can you maximise the person’s autonomy, dignity and human rights?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 smtClean="0">
              <a:sym typeface="Wingdings 3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b="0" dirty="0">
              <a:sym typeface="Wingdings 3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7705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413744" y="575393"/>
            <a:ext cx="46974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342900" eaLnBrk="1" hangingPunct="1">
              <a:defRPr/>
            </a:pPr>
            <a:r>
              <a:rPr lang="en-AU" altLang="en-US" sz="2800" dirty="0">
                <a:solidFill>
                  <a:prstClr val="white"/>
                </a:solidFill>
                <a:latin typeface="Arial" panose="020B0604020202020204" pitchFamily="34" charset="0"/>
              </a:rPr>
              <a:t>Talk D</a:t>
            </a:r>
            <a:r>
              <a:rPr lang="en-AU" altLang="en-US" sz="2800" dirty="0" smtClean="0">
                <a:solidFill>
                  <a:prstClr val="white"/>
                </a:solidFill>
                <a:latin typeface="Arial" panose="020B0604020202020204" pitchFamily="34" charset="0"/>
              </a:rPr>
              <a:t>own</a:t>
            </a:r>
            <a:r>
              <a:rPr lang="en-AU" altLang="en-US" sz="2800" dirty="0">
                <a:solidFill>
                  <a:srgbClr val="21A18D"/>
                </a:solidFill>
                <a:latin typeface="Arial" panose="020B0604020202020204" pitchFamily="34" charset="0"/>
              </a:rPr>
              <a:t/>
            </a:r>
            <a:br>
              <a:rPr lang="en-AU" altLang="en-US" sz="2800" dirty="0">
                <a:solidFill>
                  <a:srgbClr val="21A18D"/>
                </a:solidFill>
                <a:latin typeface="Arial" panose="020B0604020202020204" pitchFamily="34" charset="0"/>
              </a:rPr>
            </a:br>
            <a:endParaRPr lang="en-US" altLang="en-US" sz="2800" dirty="0">
              <a:solidFill>
                <a:srgbClr val="21A18D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142699">
            <a:off x="416279" y="4607944"/>
            <a:ext cx="1966683" cy="19161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19147" y="1819176"/>
            <a:ext cx="78029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AU" sz="2400" dirty="0">
                <a:solidFill>
                  <a:prstClr val="black"/>
                </a:solidFill>
                <a:latin typeface="Arial"/>
                <a:ea typeface="+mn-ea"/>
              </a:rPr>
              <a:t>Staff use consistent de-escalation process emphasising self-control, respect &amp; empathy, with a focus on clarifying issues and finding resolution together.</a:t>
            </a: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i="1" dirty="0">
                <a:solidFill>
                  <a:prstClr val="black"/>
                </a:solidFill>
                <a:latin typeface="Arial"/>
                <a:ea typeface="+mn-ea"/>
                <a:sym typeface="Wingdings 3"/>
              </a:rPr>
              <a:t>Respect, mutually </a:t>
            </a:r>
            <a:endParaRPr lang="en-AU" i="1" dirty="0" smtClean="0">
              <a:solidFill>
                <a:prstClr val="black"/>
              </a:solidFill>
              <a:latin typeface="Arial"/>
              <a:ea typeface="+mn-ea"/>
              <a:sym typeface="Wingdings 3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AU" i="1" dirty="0" smtClean="0">
                <a:solidFill>
                  <a:prstClr val="black"/>
                </a:solidFill>
                <a:latin typeface="Arial"/>
                <a:ea typeface="+mn-ea"/>
                <a:sym typeface="Wingdings 3"/>
              </a:rPr>
              <a:t>positive </a:t>
            </a:r>
            <a:r>
              <a:rPr lang="en-AU" i="1" dirty="0">
                <a:solidFill>
                  <a:prstClr val="black"/>
                </a:solidFill>
                <a:latin typeface="Arial"/>
                <a:ea typeface="+mn-ea"/>
                <a:sym typeface="Wingdings 3"/>
              </a:rPr>
              <a:t>outcomes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8047" t="14647" r="51906" b="5371"/>
          <a:stretch/>
        </p:blipFill>
        <p:spPr>
          <a:xfrm>
            <a:off x="4046256" y="3181000"/>
            <a:ext cx="4828237" cy="342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314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>
                <a:solidFill>
                  <a:schemeClr val="bg1"/>
                </a:solidFill>
              </a:rPr>
              <a:t/>
            </a:r>
            <a:br>
              <a:rPr lang="en-AU" sz="2800" dirty="0" smtClean="0">
                <a:solidFill>
                  <a:schemeClr val="bg1"/>
                </a:solidFill>
              </a:rPr>
            </a:br>
            <a:r>
              <a:rPr lang="en-AU" sz="2800" dirty="0" smtClean="0">
                <a:solidFill>
                  <a:schemeClr val="bg1"/>
                </a:solidFill>
              </a:rPr>
              <a:t>Calm </a:t>
            </a:r>
            <a:r>
              <a:rPr lang="en-AU" sz="2800" dirty="0">
                <a:solidFill>
                  <a:schemeClr val="bg1"/>
                </a:solidFill>
              </a:rPr>
              <a:t>Down Methods</a:t>
            </a:r>
            <a:br>
              <a:rPr lang="en-AU" sz="2800" dirty="0">
                <a:solidFill>
                  <a:schemeClr val="bg1"/>
                </a:solidFill>
              </a:rPr>
            </a:br>
            <a:endParaRPr lang="en-AU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9612">
            <a:off x="4843254" y="3390607"/>
            <a:ext cx="3989204" cy="2747282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460061" y="1628800"/>
            <a:ext cx="7848872" cy="1241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AU" sz="2400" dirty="0" smtClean="0"/>
              <a:t>Staff </a:t>
            </a:r>
            <a:r>
              <a:rPr lang="en-AU" sz="2400" dirty="0"/>
              <a:t>use patient’s own strengths &amp; coping strategies, or explore new ones, before using PRN medication.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 3"/>
              <a:buChar char="u"/>
            </a:pPr>
            <a:r>
              <a:rPr lang="en-AU" sz="2000" i="1" dirty="0">
                <a:sym typeface="Wingdings 3"/>
              </a:rPr>
              <a:t>Strengthen patient coping, skills, resources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061" y="2994534"/>
            <a:ext cx="439997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201547"/>
                </a:solidFill>
              </a:rPr>
              <a:t>Key messages: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 smtClean="0">
                <a:solidFill>
                  <a:srgbClr val="201547"/>
                </a:solidFill>
              </a:rPr>
              <a:t>Think twice about PRN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srgbClr val="201547"/>
                </a:solidFill>
              </a:rPr>
              <a:t>Consider alternatives to medication that can </a:t>
            </a:r>
            <a:r>
              <a:rPr lang="en-AU" sz="2000" dirty="0" smtClean="0">
                <a:solidFill>
                  <a:srgbClr val="201547"/>
                </a:solidFill>
              </a:rPr>
              <a:t>be                  </a:t>
            </a:r>
            <a:r>
              <a:rPr lang="en-AU" sz="2000" dirty="0">
                <a:solidFill>
                  <a:srgbClr val="201547"/>
                </a:solidFill>
              </a:rPr>
              <a:t>sustained post </a:t>
            </a:r>
            <a:r>
              <a:rPr lang="en-AU" sz="2000" dirty="0" smtClean="0">
                <a:solidFill>
                  <a:srgbClr val="201547"/>
                </a:solidFill>
              </a:rPr>
              <a:t>admission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000" dirty="0">
              <a:solidFill>
                <a:srgbClr val="201547"/>
              </a:solidFill>
            </a:endParaRP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en-AU" sz="2000" dirty="0" smtClean="0">
                <a:solidFill>
                  <a:srgbClr val="201547"/>
                </a:solidFill>
              </a:rPr>
              <a:t>Support </a:t>
            </a:r>
            <a:r>
              <a:rPr lang="en-AU" sz="2000" dirty="0">
                <a:solidFill>
                  <a:srgbClr val="201547"/>
                </a:solidFill>
              </a:rPr>
              <a:t>people to draw on </a:t>
            </a:r>
            <a:r>
              <a:rPr lang="en-AU" sz="2000" dirty="0" smtClean="0">
                <a:solidFill>
                  <a:srgbClr val="201547"/>
                </a:solidFill>
              </a:rPr>
              <a:t>existing strengths &amp; coping </a:t>
            </a:r>
            <a:r>
              <a:rPr lang="en-AU" sz="2000" dirty="0">
                <a:solidFill>
                  <a:srgbClr val="201547"/>
                </a:solidFill>
              </a:rPr>
              <a:t>mechanisms </a:t>
            </a:r>
          </a:p>
          <a:p>
            <a:pPr marL="342900" indent="-342900">
              <a:buFont typeface="Arial" panose="020B0604020202020204" pitchFamily="34" charset="0"/>
              <a:buChar char="-"/>
            </a:pPr>
            <a:r>
              <a:rPr lang="en-AU" sz="2000" dirty="0" smtClean="0">
                <a:solidFill>
                  <a:srgbClr val="201547"/>
                </a:solidFill>
              </a:rPr>
              <a:t>Facilitate </a:t>
            </a:r>
            <a:r>
              <a:rPr lang="en-AU" sz="2000" dirty="0">
                <a:solidFill>
                  <a:srgbClr val="201547"/>
                </a:solidFill>
              </a:rPr>
              <a:t>learning of new strengths and skills </a:t>
            </a:r>
            <a:endParaRPr lang="en-AU" sz="2400" b="1" dirty="0" smtClean="0">
              <a:solidFill>
                <a:srgbClr val="2015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95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75462">
            <a:off x="5918163" y="2567763"/>
            <a:ext cx="3046228" cy="30462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/>
              <a:t>Find out more</a:t>
            </a:r>
            <a:endParaRPr lang="en-AU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6884" y="5401340"/>
            <a:ext cx="2797507" cy="1072707"/>
          </a:xfrm>
        </p:spPr>
        <p:txBody>
          <a:bodyPr/>
          <a:lstStyle/>
          <a:p>
            <a:r>
              <a:rPr lang="en-AU" sz="2000" dirty="0" smtClean="0"/>
              <a:t>www.health.vic.gov.au/safewards</a:t>
            </a:r>
            <a:endParaRPr lang="en-AU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0807" y="1505837"/>
            <a:ext cx="5199793" cy="517008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566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08"/>
          <a:stretch/>
        </p:blipFill>
        <p:spPr>
          <a:xfrm>
            <a:off x="896816" y="857005"/>
            <a:ext cx="5317264" cy="426011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68905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368843"/>
            <a:ext cx="9144000" cy="3489157"/>
          </a:xfrm>
          <a:prstGeom prst="rect">
            <a:avLst/>
          </a:prstGeom>
          <a:solidFill>
            <a:srgbClr val="D2F0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Why Safewards?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750" y="1619251"/>
            <a:ext cx="8243888" cy="1749592"/>
          </a:xfrm>
        </p:spPr>
        <p:txBody>
          <a:bodyPr/>
          <a:lstStyle/>
          <a:p>
            <a:r>
              <a:rPr lang="en-AU" sz="2800" dirty="0"/>
              <a:t>A response to two high priority issues: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800" b="0" dirty="0"/>
              <a:t>Restrictive interventions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AU" sz="2800" b="0" dirty="0"/>
              <a:t>Occupational violence</a:t>
            </a:r>
          </a:p>
          <a:p>
            <a:pPr marL="981075" indent="-61753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AU" dirty="0" smtClean="0">
              <a:solidFill>
                <a:srgbClr val="007B4B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1560" flipH="1">
            <a:off x="5282156" y="2791327"/>
            <a:ext cx="3501480" cy="351265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14894" y="3537284"/>
            <a:ext cx="4649871" cy="3200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defRPr sz="2200" b="1" kern="1200" baseline="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0" indent="0" algn="l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52000" indent="-252000" algn="l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504000" indent="-252000" algn="l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755650" indent="-250825" algn="l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81075" indent="-617538">
              <a:spcAft>
                <a:spcPts val="0"/>
              </a:spcAft>
            </a:pPr>
            <a:r>
              <a:rPr lang="en-AU" dirty="0" smtClean="0">
                <a:solidFill>
                  <a:srgbClr val="141A48"/>
                </a:solidFill>
              </a:rPr>
              <a:t>Supporting drivers:</a:t>
            </a:r>
          </a:p>
          <a:p>
            <a:pPr marL="981075" indent="-442913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b="0" dirty="0" smtClean="0">
                <a:solidFill>
                  <a:srgbClr val="141A48"/>
                </a:solidFill>
              </a:rPr>
              <a:t>Mental Health Act (2014)</a:t>
            </a:r>
          </a:p>
          <a:p>
            <a:pPr marL="981075" indent="-442913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b="0" dirty="0" smtClean="0">
                <a:solidFill>
                  <a:srgbClr val="141A48"/>
                </a:solidFill>
              </a:rPr>
              <a:t>Reducing Restrictive Interventions state-wide project</a:t>
            </a:r>
          </a:p>
          <a:p>
            <a:pPr marL="981075" indent="-442913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b="0" dirty="0" smtClean="0">
                <a:solidFill>
                  <a:srgbClr val="141A48"/>
                </a:solidFill>
              </a:rPr>
              <a:t>Reducing Restrictive Interventions Framework</a:t>
            </a:r>
          </a:p>
          <a:p>
            <a:pPr marL="981075" indent="-44291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b="0" dirty="0" smtClean="0">
                <a:solidFill>
                  <a:srgbClr val="141A48"/>
                </a:solidFill>
              </a:rPr>
              <a:t>Sector interest</a:t>
            </a:r>
          </a:p>
        </p:txBody>
      </p:sp>
    </p:spTree>
    <p:extLst>
      <p:ext uri="{BB962C8B-B14F-4D97-AF65-F5344CB8AC3E}">
        <p14:creationId xmlns:p14="http://schemas.microsoft.com/office/powerpoint/2010/main" val="231193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2782" y="2107378"/>
            <a:ext cx="2714263" cy="31557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/>
              <a:t>Moving away from</a:t>
            </a:r>
            <a:endParaRPr lang="en-AU" sz="2800" dirty="0"/>
          </a:p>
        </p:txBody>
      </p:sp>
      <p:sp>
        <p:nvSpPr>
          <p:cNvPr id="5" name="TextBox 4"/>
          <p:cNvSpPr txBox="1"/>
          <p:nvPr/>
        </p:nvSpPr>
        <p:spPr>
          <a:xfrm rot="379705">
            <a:off x="6081822" y="4665167"/>
            <a:ext cx="25730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2800" dirty="0">
                <a:solidFill>
                  <a:srgbClr val="8C0E0E"/>
                </a:solidFill>
                <a:ea typeface="ＭＳ Ｐゴシック" pitchFamily="34" charset="-128"/>
              </a:rPr>
              <a:t>Violence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2800" dirty="0">
                <a:solidFill>
                  <a:srgbClr val="8C0E0E"/>
                </a:solidFill>
                <a:ea typeface="ＭＳ Ｐゴシック" pitchFamily="34" charset="-128"/>
              </a:rPr>
              <a:t>Trauma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2800" dirty="0">
                <a:solidFill>
                  <a:srgbClr val="8C0E0E"/>
                </a:solidFill>
                <a:ea typeface="ＭＳ Ｐゴシック" pitchFamily="34" charset="-128"/>
              </a:rPr>
              <a:t>Illness / Injury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52888" y="1881187"/>
            <a:ext cx="4575757" cy="4392000"/>
            <a:chOff x="552888" y="1881187"/>
            <a:chExt cx="4575757" cy="4392000"/>
          </a:xfrm>
        </p:grpSpPr>
        <p:grpSp>
          <p:nvGrpSpPr>
            <p:cNvPr id="27" name="Group 26"/>
            <p:cNvGrpSpPr/>
            <p:nvPr/>
          </p:nvGrpSpPr>
          <p:grpSpPr>
            <a:xfrm>
              <a:off x="552888" y="1881187"/>
              <a:ext cx="4575757" cy="4392000"/>
              <a:chOff x="552888" y="1881187"/>
              <a:chExt cx="4575757" cy="4392000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637952" y="1881187"/>
                <a:ext cx="4392000" cy="4392000"/>
                <a:chOff x="-2103960" y="1257543"/>
                <a:chExt cx="4125433" cy="4123880"/>
              </a:xfrm>
            </p:grpSpPr>
            <p:sp>
              <p:nvSpPr>
                <p:cNvPr id="15" name="Donut 14"/>
                <p:cNvSpPr/>
                <p:nvPr/>
              </p:nvSpPr>
              <p:spPr>
                <a:xfrm>
                  <a:off x="-2103960" y="1257543"/>
                  <a:ext cx="4125433" cy="4123880"/>
                </a:xfrm>
                <a:prstGeom prst="donut">
                  <a:avLst>
                    <a:gd name="adj" fmla="val 17361"/>
                  </a:avLst>
                </a:prstGeom>
                <a:solidFill>
                  <a:srgbClr val="EDCCCB"/>
                </a:solidFill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AU">
                    <a:solidFill>
                      <a:prstClr val="black"/>
                    </a:solidFill>
                  </a:endParaRPr>
                </a:p>
              </p:txBody>
            </p:sp>
            <p:grpSp>
              <p:nvGrpSpPr>
                <p:cNvPr id="16" name="Group 15"/>
                <p:cNvGrpSpPr/>
                <p:nvPr/>
              </p:nvGrpSpPr>
              <p:grpSpPr>
                <a:xfrm>
                  <a:off x="-1900312" y="1872683"/>
                  <a:ext cx="3718136" cy="2893601"/>
                  <a:chOff x="4011612" y="2543776"/>
                  <a:chExt cx="3917952" cy="3049106"/>
                </a:xfrm>
              </p:grpSpPr>
              <p:sp>
                <p:nvSpPr>
                  <p:cNvPr id="7" name="Text Box 53"/>
                  <p:cNvSpPr>
                    <a:spLocks noChangeArrowheads="1"/>
                  </p:cNvSpPr>
                  <p:nvPr/>
                </p:nvSpPr>
                <p:spPr bwMode="auto">
                  <a:xfrm rot="8356398">
                    <a:off x="7003486" y="2544823"/>
                    <a:ext cx="333193" cy="475049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8A8B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altLang="en-US">
                      <a:solidFill>
                        <a:prstClr val="black"/>
                      </a:solidFill>
                      <a:ea typeface="ＭＳ Ｐゴシック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8" name="Text Box 68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7596371" y="3830805"/>
                    <a:ext cx="333193" cy="474003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8A8B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altLang="en-US">
                      <a:solidFill>
                        <a:prstClr val="black"/>
                      </a:solidFill>
                      <a:ea typeface="ＭＳ Ｐゴシック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9" name="Text Box 70"/>
                  <p:cNvSpPr>
                    <a:spLocks noChangeArrowheads="1"/>
                  </p:cNvSpPr>
                  <p:nvPr/>
                </p:nvSpPr>
                <p:spPr bwMode="auto">
                  <a:xfrm rot="13581125" flipH="1">
                    <a:off x="7001476" y="5192022"/>
                    <a:ext cx="356810" cy="444909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8A8B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eaVert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altLang="en-US">
                      <a:solidFill>
                        <a:prstClr val="black"/>
                      </a:solidFill>
                      <a:ea typeface="ＭＳ Ｐゴシック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10" name="Text Box 73"/>
                  <p:cNvSpPr>
                    <a:spLocks noChangeArrowheads="1"/>
                  </p:cNvSpPr>
                  <p:nvPr/>
                </p:nvSpPr>
                <p:spPr bwMode="auto">
                  <a:xfrm rot="13581125" flipV="1">
                    <a:off x="4574105" y="2499693"/>
                    <a:ext cx="355764" cy="443929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8A8B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rot="10800000" vert="eaVert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altLang="en-US">
                      <a:solidFill>
                        <a:prstClr val="black"/>
                      </a:solidFill>
                      <a:ea typeface="ＭＳ Ｐゴシック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11" name="Text Box 74"/>
                  <p:cNvSpPr>
                    <a:spLocks noChangeArrowheads="1"/>
                  </p:cNvSpPr>
                  <p:nvPr/>
                </p:nvSpPr>
                <p:spPr bwMode="auto">
                  <a:xfrm rot="10800000" flipV="1">
                    <a:off x="4011612" y="3841268"/>
                    <a:ext cx="333193" cy="474002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8A8B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altLang="en-US">
                      <a:solidFill>
                        <a:prstClr val="black"/>
                      </a:solidFill>
                      <a:ea typeface="ＭＳ Ｐゴシック" pitchFamily="34" charset="-128"/>
                      <a:cs typeface="Arial" pitchFamily="34" charset="0"/>
                    </a:endParaRPr>
                  </a:p>
                </p:txBody>
              </p:sp>
              <p:sp>
                <p:nvSpPr>
                  <p:cNvPr id="12" name="Text Box 75"/>
                  <p:cNvSpPr>
                    <a:spLocks noChangeArrowheads="1"/>
                  </p:cNvSpPr>
                  <p:nvPr/>
                </p:nvSpPr>
                <p:spPr bwMode="auto">
                  <a:xfrm rot="8018875" flipH="1" flipV="1">
                    <a:off x="4574106" y="5191988"/>
                    <a:ext cx="355764" cy="443929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C8A8B4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6350" algn="ctr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eaVert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altLang="en-US">
                      <a:solidFill>
                        <a:prstClr val="black"/>
                      </a:solidFill>
                      <a:ea typeface="ＭＳ Ｐゴシック" pitchFamily="34" charset="-128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18" name="TextBox 17"/>
              <p:cNvSpPr txBox="1"/>
              <p:nvPr/>
            </p:nvSpPr>
            <p:spPr>
              <a:xfrm>
                <a:off x="1986001" y="2006791"/>
                <a:ext cx="1775637" cy="646331"/>
              </a:xfrm>
              <a:prstGeom prst="rect">
                <a:avLst/>
              </a:prstGeom>
              <a:solidFill>
                <a:srgbClr val="A2211E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AU" dirty="0">
                    <a:solidFill>
                      <a:prstClr val="white"/>
                    </a:solidFill>
                    <a:ea typeface="ＭＳ Ｐゴシック" pitchFamily="34" charset="-128"/>
                  </a:rPr>
                  <a:t>Restrictive interventions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986000" y="5530143"/>
                <a:ext cx="1775637" cy="646331"/>
              </a:xfrm>
              <a:prstGeom prst="rect">
                <a:avLst/>
              </a:prstGeom>
              <a:solidFill>
                <a:srgbClr val="A2211E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AU" dirty="0">
                    <a:solidFill>
                      <a:prstClr val="white"/>
                    </a:solidFill>
                    <a:ea typeface="ＭＳ Ｐゴシック" pitchFamily="34" charset="-128"/>
                  </a:rPr>
                  <a:t>Occupational violence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037036" y="3090459"/>
                <a:ext cx="1091609" cy="830997"/>
              </a:xfrm>
              <a:prstGeom prst="rect">
                <a:avLst/>
              </a:prstGeom>
              <a:solidFill>
                <a:srgbClr val="A2211E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AU" sz="1600" dirty="0">
                    <a:solidFill>
                      <a:prstClr val="white"/>
                    </a:solidFill>
                    <a:ea typeface="ＭＳ Ｐゴシック" pitchFamily="34" charset="-128"/>
                  </a:rPr>
                  <a:t>Patient </a:t>
                </a:r>
                <a:r>
                  <a:rPr lang="en-AU" sz="1600" dirty="0" smtClean="0">
                    <a:solidFill>
                      <a:prstClr val="white"/>
                    </a:solidFill>
                    <a:ea typeface="ＭＳ Ｐゴシック" pitchFamily="34" charset="-128"/>
                  </a:rPr>
                  <a:t>fear/ anger</a:t>
                </a:r>
                <a:endParaRPr lang="en-AU" sz="1600" dirty="0">
                  <a:solidFill>
                    <a:prstClr val="white"/>
                  </a:solidFill>
                  <a:ea typeface="ＭＳ Ｐゴシック" pitchFamily="34" charset="-128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037036" y="4476969"/>
                <a:ext cx="1091609" cy="584775"/>
              </a:xfrm>
              <a:prstGeom prst="rect">
                <a:avLst/>
              </a:prstGeom>
              <a:solidFill>
                <a:srgbClr val="A2211E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AU" sz="1600" dirty="0">
                    <a:solidFill>
                      <a:prstClr val="white"/>
                    </a:solidFill>
                    <a:ea typeface="ＭＳ Ｐゴシック" pitchFamily="34" charset="-128"/>
                  </a:rPr>
                  <a:t>Fight response</a:t>
                </a: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52888" y="4476969"/>
                <a:ext cx="1091609" cy="830997"/>
              </a:xfrm>
              <a:prstGeom prst="rect">
                <a:avLst/>
              </a:prstGeom>
              <a:solidFill>
                <a:srgbClr val="A2211E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AU" sz="1600" dirty="0">
                    <a:solidFill>
                      <a:prstClr val="white"/>
                    </a:solidFill>
                    <a:ea typeface="ＭＳ Ｐゴシック" pitchFamily="34" charset="-128"/>
                  </a:rPr>
                  <a:t>Staff </a:t>
                </a:r>
              </a:p>
              <a:p>
                <a:pPr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AU" sz="1600" dirty="0" smtClean="0">
                    <a:solidFill>
                      <a:prstClr val="white"/>
                    </a:solidFill>
                    <a:ea typeface="ＭＳ Ｐゴシック" pitchFamily="34" charset="-128"/>
                  </a:rPr>
                  <a:t>Fear/ anger</a:t>
                </a:r>
                <a:endParaRPr lang="en-AU" sz="1600" dirty="0">
                  <a:solidFill>
                    <a:prstClr val="white"/>
                  </a:solidFill>
                  <a:ea typeface="ＭＳ Ｐゴシック" pitchFamily="34" charset="-128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52888" y="3090459"/>
                <a:ext cx="1091609" cy="584775"/>
              </a:xfrm>
              <a:prstGeom prst="rect">
                <a:avLst/>
              </a:prstGeom>
              <a:solidFill>
                <a:srgbClr val="A2211E"/>
              </a:solidFill>
            </p:spPr>
            <p:txBody>
              <a:bodyPr wrap="square" rtlCol="0">
                <a:spAutoFit/>
              </a:bodyPr>
              <a:lstStyle/>
              <a:p>
                <a:pPr algn="ctr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AU" sz="1600" dirty="0">
                    <a:solidFill>
                      <a:prstClr val="white"/>
                    </a:solidFill>
                    <a:ea typeface="ＭＳ Ｐゴシック" pitchFamily="34" charset="-128"/>
                  </a:rPr>
                  <a:t>Fight response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547080" y="3477023"/>
              <a:ext cx="25873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754B5B"/>
                  </a:solidFill>
                  <a:ea typeface="ＭＳ Ｐゴシック" pitchFamily="34" charset="-128"/>
                </a:rPr>
                <a:t>Cultures of control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949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94518" y="1903880"/>
            <a:ext cx="3284058" cy="328405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800" dirty="0" smtClean="0"/>
              <a:t>Moving toward</a:t>
            </a:r>
            <a:endParaRPr lang="en-AU" sz="2800" dirty="0"/>
          </a:p>
        </p:txBody>
      </p:sp>
      <p:sp>
        <p:nvSpPr>
          <p:cNvPr id="5" name="TextBox 4"/>
          <p:cNvSpPr txBox="1"/>
          <p:nvPr/>
        </p:nvSpPr>
        <p:spPr>
          <a:xfrm rot="379705">
            <a:off x="5943763" y="4707097"/>
            <a:ext cx="25730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2800" dirty="0">
                <a:solidFill>
                  <a:srgbClr val="008950"/>
                </a:solidFill>
                <a:ea typeface="ＭＳ Ｐゴシック" pitchFamily="34" charset="-128"/>
              </a:rPr>
              <a:t>Recovery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2800" dirty="0">
                <a:solidFill>
                  <a:srgbClr val="008950"/>
                </a:solidFill>
                <a:ea typeface="ＭＳ Ｐゴシック" pitchFamily="34" charset="-128"/>
              </a:rPr>
              <a:t>Safety</a:t>
            </a:r>
          </a:p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2800" dirty="0">
                <a:solidFill>
                  <a:srgbClr val="008950"/>
                </a:solidFill>
                <a:ea typeface="ＭＳ Ｐゴシック" pitchFamily="34" charset="-128"/>
              </a:rPr>
              <a:t>Learning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52888" y="1881187"/>
            <a:ext cx="4575757" cy="4392000"/>
            <a:chOff x="552888" y="1881187"/>
            <a:chExt cx="4575757" cy="4392000"/>
          </a:xfrm>
        </p:grpSpPr>
        <p:sp>
          <p:nvSpPr>
            <p:cNvPr id="26" name="Donut 25"/>
            <p:cNvSpPr/>
            <p:nvPr/>
          </p:nvSpPr>
          <p:spPr>
            <a:xfrm>
              <a:off x="637952" y="1881187"/>
              <a:ext cx="4392000" cy="4392000"/>
            </a:xfrm>
            <a:prstGeom prst="donut">
              <a:avLst>
                <a:gd name="adj" fmla="val 17361"/>
              </a:avLst>
            </a:prstGeom>
            <a:solidFill>
              <a:srgbClr val="CEE8D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AU">
                <a:solidFill>
                  <a:prstClr val="black"/>
                </a:solidFill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854759" y="2536321"/>
              <a:ext cx="3958385" cy="3081733"/>
              <a:chOff x="4011612" y="2543776"/>
              <a:chExt cx="3917952" cy="3049106"/>
            </a:xfrm>
            <a:solidFill>
              <a:srgbClr val="83B79F"/>
            </a:solidFill>
          </p:grpSpPr>
          <p:sp>
            <p:nvSpPr>
              <p:cNvPr id="28" name="Text Box 53"/>
              <p:cNvSpPr>
                <a:spLocks noChangeArrowheads="1"/>
              </p:cNvSpPr>
              <p:nvPr/>
            </p:nvSpPr>
            <p:spPr bwMode="auto">
              <a:xfrm rot="8356398">
                <a:off x="7003486" y="2544823"/>
                <a:ext cx="333193" cy="475049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29" name="Text Box 68"/>
              <p:cNvSpPr>
                <a:spLocks noChangeArrowheads="1"/>
              </p:cNvSpPr>
              <p:nvPr/>
            </p:nvSpPr>
            <p:spPr bwMode="auto">
              <a:xfrm rot="10800000">
                <a:off x="7596371" y="3830805"/>
                <a:ext cx="333193" cy="474003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30" name="Text Box 70"/>
              <p:cNvSpPr>
                <a:spLocks noChangeArrowheads="1"/>
              </p:cNvSpPr>
              <p:nvPr/>
            </p:nvSpPr>
            <p:spPr bwMode="auto">
              <a:xfrm rot="13581125" flipH="1">
                <a:off x="7001476" y="5192022"/>
                <a:ext cx="356810" cy="444909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31" name="Text Box 73"/>
              <p:cNvSpPr>
                <a:spLocks noChangeArrowheads="1"/>
              </p:cNvSpPr>
              <p:nvPr/>
            </p:nvSpPr>
            <p:spPr bwMode="auto">
              <a:xfrm rot="13581125" flipV="1">
                <a:off x="4574105" y="2499693"/>
                <a:ext cx="355764" cy="443929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32" name="Text Box 74"/>
              <p:cNvSpPr>
                <a:spLocks noChangeArrowheads="1"/>
              </p:cNvSpPr>
              <p:nvPr/>
            </p:nvSpPr>
            <p:spPr bwMode="auto">
              <a:xfrm rot="10800000" flipV="1">
                <a:off x="4011612" y="3841268"/>
                <a:ext cx="333193" cy="474002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33" name="Text Box 75"/>
              <p:cNvSpPr>
                <a:spLocks noChangeArrowheads="1"/>
              </p:cNvSpPr>
              <p:nvPr/>
            </p:nvSpPr>
            <p:spPr bwMode="auto">
              <a:xfrm rot="8018875" flipH="1" flipV="1">
                <a:off x="4574106" y="5191988"/>
                <a:ext cx="355764" cy="443929"/>
              </a:xfrm>
              <a:prstGeom prst="triangle">
                <a:avLst>
                  <a:gd name="adj" fmla="val 50000"/>
                </a:avLst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prstClr val="black"/>
                  </a:solidFill>
                  <a:ea typeface="ＭＳ Ｐゴシック" pitchFamily="34" charset="-128"/>
                  <a:cs typeface="Arial" pitchFamily="34" charset="0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986001" y="2006791"/>
              <a:ext cx="1775637" cy="646331"/>
            </a:xfrm>
            <a:prstGeom prst="rect">
              <a:avLst/>
            </a:prstGeom>
            <a:solidFill>
              <a:srgbClr val="008950"/>
            </a:solidFill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dirty="0">
                  <a:solidFill>
                    <a:prstClr val="white"/>
                  </a:solidFill>
                  <a:ea typeface="ＭＳ Ｐゴシック" pitchFamily="34" charset="-128"/>
                </a:rPr>
                <a:t>Therapeutic interventions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986000" y="5530143"/>
              <a:ext cx="1775637" cy="646331"/>
            </a:xfrm>
            <a:prstGeom prst="rect">
              <a:avLst/>
            </a:prstGeom>
            <a:solidFill>
              <a:srgbClr val="008950"/>
            </a:solidFill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dirty="0">
                  <a:solidFill>
                    <a:prstClr val="white"/>
                  </a:solidFill>
                  <a:ea typeface="ＭＳ Ｐゴシック" pitchFamily="34" charset="-128"/>
                </a:rPr>
                <a:t>Connection &amp; understanding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037036" y="3090459"/>
              <a:ext cx="1091609" cy="584775"/>
            </a:xfrm>
            <a:prstGeom prst="rect">
              <a:avLst/>
            </a:prstGeom>
            <a:solidFill>
              <a:srgbClr val="008950"/>
            </a:solidFill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sz="1600" dirty="0">
                  <a:solidFill>
                    <a:prstClr val="white"/>
                  </a:solidFill>
                  <a:ea typeface="ＭＳ Ｐゴシック" pitchFamily="34" charset="-128"/>
                </a:rPr>
                <a:t>Patient safety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037036" y="4476969"/>
              <a:ext cx="1091609" cy="584775"/>
            </a:xfrm>
            <a:prstGeom prst="rect">
              <a:avLst/>
            </a:prstGeom>
            <a:solidFill>
              <a:srgbClr val="008950"/>
            </a:solidFill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sz="1600" dirty="0">
                  <a:solidFill>
                    <a:prstClr val="white"/>
                  </a:solidFill>
                  <a:ea typeface="ＭＳ Ｐゴシック" pitchFamily="34" charset="-128"/>
                </a:rPr>
                <a:t>Trust &amp; hope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52888" y="4476969"/>
              <a:ext cx="1091609" cy="584775"/>
            </a:xfrm>
            <a:prstGeom prst="rect">
              <a:avLst/>
            </a:prstGeom>
            <a:solidFill>
              <a:srgbClr val="008950"/>
            </a:solidFill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sz="1600" dirty="0">
                  <a:solidFill>
                    <a:prstClr val="white"/>
                  </a:solidFill>
                  <a:ea typeface="ＭＳ Ｐゴシック" pitchFamily="34" charset="-128"/>
                </a:rPr>
                <a:t>Staff </a:t>
              </a:r>
            </a:p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sz="1600" dirty="0">
                  <a:solidFill>
                    <a:prstClr val="white"/>
                  </a:solidFill>
                  <a:ea typeface="ＭＳ Ｐゴシック" pitchFamily="34" charset="-128"/>
                </a:rPr>
                <a:t>safety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52888" y="3090459"/>
              <a:ext cx="1091609" cy="584775"/>
            </a:xfrm>
            <a:prstGeom prst="rect">
              <a:avLst/>
            </a:prstGeom>
            <a:solidFill>
              <a:srgbClr val="008950"/>
            </a:solidFill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sz="1600" dirty="0">
                  <a:solidFill>
                    <a:prstClr val="white"/>
                  </a:solidFill>
                  <a:ea typeface="ＭＳ Ｐゴシック" pitchFamily="34" charset="-128"/>
                </a:rPr>
                <a:t>Trust &amp; hope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47080" y="3477023"/>
              <a:ext cx="25873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AU" sz="3600" dirty="0">
                  <a:solidFill>
                    <a:srgbClr val="538F74"/>
                  </a:solidFill>
                  <a:ea typeface="ＭＳ Ｐゴシック" pitchFamily="34" charset="-128"/>
                </a:rPr>
                <a:t>Cultures of care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378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0344" y="1297172"/>
            <a:ext cx="4125432" cy="3115339"/>
          </a:xfrm>
        </p:spPr>
        <p:txBody>
          <a:bodyPr/>
          <a:lstStyle/>
          <a:p>
            <a:pPr algn="ctr"/>
            <a:r>
              <a:rPr lang="en-AU" sz="3600" dirty="0" smtClean="0"/>
              <a:t>What is Safewards?</a:t>
            </a:r>
            <a:endParaRPr lang="en-AU" sz="3600" dirty="0"/>
          </a:p>
        </p:txBody>
      </p:sp>
    </p:spTree>
    <p:extLst>
      <p:ext uri="{BB962C8B-B14F-4D97-AF65-F5344CB8AC3E}">
        <p14:creationId xmlns:p14="http://schemas.microsoft.com/office/powerpoint/2010/main" val="401427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Safewards basics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Model of practice for mental health settings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Focus on reducing conflict (violence &amp; risk of harm) and containment (restrictive practices)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Solid evidence base (UK and Victoria)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Model and ten interventions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 smtClean="0"/>
              <a:t>Implementation:</a:t>
            </a:r>
          </a:p>
          <a:p>
            <a:pPr marL="542925" lvl="1"/>
            <a:r>
              <a:rPr lang="en-AU" dirty="0" smtClean="0"/>
              <a:t>2014-15	Pilot and evaluation</a:t>
            </a:r>
          </a:p>
          <a:p>
            <a:pPr marL="542925" lvl="1"/>
            <a:r>
              <a:rPr lang="en-AU" dirty="0" smtClean="0"/>
              <a:t>2017-18	Implement in mental health inpatient units</a:t>
            </a:r>
          </a:p>
          <a:p>
            <a:pPr marL="542925" lvl="1"/>
            <a:r>
              <a:rPr lang="en-AU" dirty="0" smtClean="0"/>
              <a:t>2019-20	Implement in EDs and general units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4525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400" dirty="0" smtClean="0">
                <a:latin typeface="+mj-lt"/>
              </a:rPr>
              <a:t>Conflict and Containment </a:t>
            </a:r>
            <a:endParaRPr lang="en-AU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760752" y="1556792"/>
            <a:ext cx="80534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AU" sz="2400" dirty="0" smtClean="0">
                <a:solidFill>
                  <a:prstClr val="black"/>
                </a:solidFill>
                <a:latin typeface="Arial"/>
                <a:ea typeface="+mn-ea"/>
              </a:rPr>
              <a:t>Safewards centres around reducing </a:t>
            </a:r>
            <a:r>
              <a:rPr lang="en-AU" sz="2400" b="1" dirty="0" smtClean="0">
                <a:solidFill>
                  <a:prstClr val="black"/>
                </a:solidFill>
                <a:latin typeface="Arial"/>
                <a:ea typeface="+mn-ea"/>
              </a:rPr>
              <a:t>conflict</a:t>
            </a:r>
            <a:r>
              <a:rPr lang="en-AU" sz="2400" dirty="0" smtClean="0">
                <a:solidFill>
                  <a:prstClr val="black"/>
                </a:solidFill>
                <a:latin typeface="Arial"/>
                <a:ea typeface="+mn-ea"/>
              </a:rPr>
              <a:t> and </a:t>
            </a:r>
            <a:r>
              <a:rPr lang="en-AU" sz="2400" b="1" dirty="0" smtClean="0">
                <a:solidFill>
                  <a:prstClr val="black"/>
                </a:solidFill>
                <a:latin typeface="Arial"/>
                <a:ea typeface="+mn-ea"/>
              </a:rPr>
              <a:t>containment 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AU" dirty="0">
              <a:solidFill>
                <a:prstClr val="black"/>
              </a:solidFill>
              <a:latin typeface="Arial"/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1" y="2504791"/>
            <a:ext cx="34552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AU" dirty="0">
                <a:solidFill>
                  <a:prstClr val="black"/>
                </a:solidFill>
                <a:latin typeface="Arial"/>
                <a:ea typeface="+mn-ea"/>
              </a:rPr>
              <a:t>Conflict means anything that could lead to harm for the patient, other patients or </a:t>
            </a: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staff: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AU" dirty="0">
              <a:solidFill>
                <a:prstClr val="black"/>
              </a:solidFill>
              <a:latin typeface="Arial"/>
              <a:ea typeface="+mn-ea"/>
            </a:endParaRP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prstClr val="black"/>
                </a:solidFill>
                <a:latin typeface="Arial"/>
                <a:ea typeface="+mn-ea"/>
              </a:rPr>
              <a:t>Physical aggression</a:t>
            </a: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Verbal aggression</a:t>
            </a: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Self harm/ suicide</a:t>
            </a: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Substance misuse</a:t>
            </a: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Property damage</a:t>
            </a: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Absconding </a:t>
            </a:r>
          </a:p>
          <a:p>
            <a:pPr marL="342900" indent="-34290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Medication refusal</a:t>
            </a:r>
            <a:endParaRPr lang="en-AU" dirty="0">
              <a:solidFill>
                <a:prstClr val="black"/>
              </a:solidFill>
              <a:latin typeface="Arial"/>
              <a:ea typeface="+mn-ea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3680240" y="3955964"/>
            <a:ext cx="1262819" cy="666652"/>
          </a:xfrm>
          <a:prstGeom prst="rightArrow">
            <a:avLst/>
          </a:prstGeom>
          <a:solidFill>
            <a:srgbClr val="0099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n-A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5816" y="5301208"/>
            <a:ext cx="2596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These behaviours could potentially lead to restrictive interventions </a:t>
            </a:r>
            <a:endParaRPr lang="en-AU" dirty="0">
              <a:solidFill>
                <a:prstClr val="black"/>
              </a:solidFill>
              <a:latin typeface="Arial"/>
              <a:ea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2504790"/>
            <a:ext cx="32040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Containment (what staff do to prevent conflict events or minimise harmful outcomes) may include: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Special observation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Use of security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prstClr val="black"/>
                </a:solidFill>
                <a:latin typeface="Arial"/>
                <a:ea typeface="+mn-ea"/>
              </a:rPr>
              <a:t>Physical restraint 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Chemical restraint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Seclusion </a:t>
            </a:r>
            <a:endParaRPr lang="en-AU" dirty="0">
              <a:solidFill>
                <a:prstClr val="black"/>
              </a:solidFill>
              <a:latin typeface="Arial"/>
              <a:ea typeface="+mn-ea"/>
            </a:endParaRP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>
                <a:solidFill>
                  <a:prstClr val="black"/>
                </a:solidFill>
                <a:latin typeface="Arial"/>
                <a:ea typeface="+mn-ea"/>
              </a:rPr>
              <a:t>Mechanical restraint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dirty="0" smtClean="0">
                <a:solidFill>
                  <a:prstClr val="black"/>
                </a:solidFill>
                <a:latin typeface="Arial"/>
                <a:ea typeface="+mn-ea"/>
              </a:rPr>
              <a:t>Environmental restraint</a:t>
            </a:r>
          </a:p>
        </p:txBody>
      </p:sp>
    </p:spTree>
    <p:extLst>
      <p:ext uri="{BB962C8B-B14F-4D97-AF65-F5344CB8AC3E}">
        <p14:creationId xmlns:p14="http://schemas.microsoft.com/office/powerpoint/2010/main" val="89435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784112" y="1913859"/>
            <a:ext cx="3040912" cy="4316819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Technical Safewards Model &amp; Interventions</a:t>
            </a: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5956194" y="2083980"/>
            <a:ext cx="3028318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007B4B"/>
                </a:solidFill>
              </a:rPr>
              <a:t>Ten Interventions</a:t>
            </a:r>
          </a:p>
          <a:p>
            <a:endParaRPr lang="en-AU" sz="2400" b="1" dirty="0" smtClean="0">
              <a:solidFill>
                <a:srgbClr val="201547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Know each other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Clear mutual expectations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Discharge messages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Positive words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Soft words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Reassurance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Mutual help meeting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Bad news mitigation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Talk down methods</a:t>
            </a:r>
          </a:p>
          <a:p>
            <a:pPr marL="342900" indent="-342900">
              <a:buFont typeface="+mj-lt"/>
              <a:buAutoNum type="arabicPeriod"/>
            </a:pPr>
            <a:r>
              <a:rPr lang="en-AU" dirty="0" smtClean="0">
                <a:solidFill>
                  <a:srgbClr val="201547"/>
                </a:solidFill>
              </a:rPr>
              <a:t>Calm down methods</a:t>
            </a:r>
            <a:endParaRPr lang="en-AU" dirty="0">
              <a:solidFill>
                <a:srgbClr val="201547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6" t="1347"/>
          <a:stretch/>
        </p:blipFill>
        <p:spPr bwMode="auto">
          <a:xfrm>
            <a:off x="1" y="1589507"/>
            <a:ext cx="5599186" cy="4866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39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HHS Safewards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DHHS Safewards Presentation template.pot [Compatibility Mode]" id="{40503164-3BE1-4930-AA91-58F5DF5BEAEA}" vid="{0A7ACF4F-89D8-4DE1-BFF5-41CC76667738}"/>
    </a:ext>
  </a:extLst>
</a:theme>
</file>

<file path=ppt/theme/theme2.xml><?xml version="1.0" encoding="utf-8"?>
<a:theme xmlns:a="http://schemas.openxmlformats.org/drawingml/2006/main" name="1_DHHS Safewards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DHHS Safewards Presentation template.pot [Compatibility Mode]" id="{40503164-3BE1-4930-AA91-58F5DF5BEAEA}" vid="{0A7ACF4F-89D8-4DE1-BFF5-41CC76667738}"/>
    </a:ext>
  </a:extLst>
</a:theme>
</file>

<file path=ppt/theme/theme3.xml><?xml version="1.0" encoding="utf-8"?>
<a:theme xmlns:a="http://schemas.openxmlformats.org/drawingml/2006/main" name="2_DHHS Safewards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DHHS Safewards Presentation template.pot [Compatibility Mode]" id="{40503164-3BE1-4930-AA91-58F5DF5BEAEA}" vid="{0A7ACF4F-89D8-4DE1-BFF5-41CC76667738}"/>
    </a:ext>
  </a:extLst>
</a:theme>
</file>

<file path=ppt/theme/theme4.xml><?xml version="1.0" encoding="utf-8"?>
<a:theme xmlns:a="http://schemas.openxmlformats.org/drawingml/2006/main" name="3_DHHS Safewards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DHHS Safewards Presentation template.pot [Compatibility Mode]" id="{40503164-3BE1-4930-AA91-58F5DF5BEAEA}" vid="{0A7ACF4F-89D8-4DE1-BFF5-41CC7666773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DHHS Safewards Presentation template</Template>
  <TotalTime>600</TotalTime>
  <Words>970</Words>
  <Application>Microsoft Office PowerPoint</Application>
  <PresentationFormat>On-screen Show (4:3)</PresentationFormat>
  <Paragraphs>239</Paragraphs>
  <Slides>24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DHHS Safewards Presentation template</vt:lpstr>
      <vt:lpstr>1_DHHS Safewards Presentation template</vt:lpstr>
      <vt:lpstr>2_DHHS Safewards Presentation template</vt:lpstr>
      <vt:lpstr>3_DHHS Safewards Presentation template</vt:lpstr>
      <vt:lpstr>Safewards Victoria </vt:lpstr>
      <vt:lpstr>PowerPoint Presentation</vt:lpstr>
      <vt:lpstr>Why Safewards?</vt:lpstr>
      <vt:lpstr>Moving away from</vt:lpstr>
      <vt:lpstr>Moving toward</vt:lpstr>
      <vt:lpstr>PowerPoint Presentation</vt:lpstr>
      <vt:lpstr>The Safewards basics</vt:lpstr>
      <vt:lpstr>Conflict and Containment </vt:lpstr>
      <vt:lpstr>Technical Safewards Model &amp; Interventions</vt:lpstr>
      <vt:lpstr>Simple Safewards Model</vt:lpstr>
      <vt:lpstr>The interventions</vt:lpstr>
      <vt:lpstr>The interventions</vt:lpstr>
      <vt:lpstr>The interventions</vt:lpstr>
      <vt:lpstr>The interventions</vt:lpstr>
      <vt:lpstr>PowerPoint Presentation</vt:lpstr>
      <vt:lpstr>Priorities for Tribunal staff</vt:lpstr>
      <vt:lpstr>Positive Words</vt:lpstr>
      <vt:lpstr>Bad News Mitigation </vt:lpstr>
      <vt:lpstr> </vt:lpstr>
      <vt:lpstr>Soft Words</vt:lpstr>
      <vt:lpstr>PowerPoint Presentation</vt:lpstr>
      <vt:lpstr> Calm Down Methods </vt:lpstr>
      <vt:lpstr>Find out more</vt:lpstr>
      <vt:lpstr>PowerPoint Presentation</vt:lpstr>
    </vt:vector>
  </TitlesOfParts>
  <Company>Victorian Government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(32pt)</dc:title>
  <dc:creator>Indigo Daya</dc:creator>
  <cp:lastModifiedBy>Anna Love</cp:lastModifiedBy>
  <cp:revision>33</cp:revision>
  <cp:lastPrinted>2017-06-26T08:49:46Z</cp:lastPrinted>
  <dcterms:created xsi:type="dcterms:W3CDTF">2017-06-26T06:48:45Z</dcterms:created>
  <dcterms:modified xsi:type="dcterms:W3CDTF">2017-09-13T22:05:52Z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English</vt:lpwstr>
  </property>
</Properties>
</file>