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59" r:id="rId5"/>
    <p:sldId id="260" r:id="rId6"/>
    <p:sldId id="262" r:id="rId7"/>
    <p:sldId id="258" r:id="rId8"/>
    <p:sldId id="263" r:id="rId9"/>
    <p:sldId id="269" r:id="rId10"/>
    <p:sldId id="264" r:id="rId11"/>
    <p:sldId id="268" r:id="rId12"/>
    <p:sldId id="265" r:id="rId13"/>
    <p:sldId id="266" r:id="rId14"/>
    <p:sldId id="267" r:id="rId15"/>
    <p:sldId id="271" r:id="rId16"/>
    <p:sldId id="272" r:id="rId17"/>
    <p:sldId id="270" r:id="rId18"/>
    <p:sldId id="274" r:id="rId19"/>
    <p:sldId id="273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ula Karzis-Wyatt" initials="RK" lastIdx="2" clrIdx="0"/>
  <p:cmAuthor id="1" name="Ian Phillips" initials="IP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7FB1C-DCA0-4291-96DF-6D536A2AF23E}" type="datetimeFigureOut">
              <a:rPr lang="en-AU" smtClean="0"/>
              <a:t>13/10/2017</a:t>
            </a:fld>
            <a:endParaRPr lang="en-A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B212-A69C-40C5-A169-338B1BAC4161}" type="slidenum">
              <a:rPr lang="en-AU" smtClean="0"/>
              <a:t>‹#›</a:t>
            </a:fld>
            <a:endParaRPr lang="en-A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7FB1C-DCA0-4291-96DF-6D536A2AF23E}" type="datetimeFigureOut">
              <a:rPr lang="en-AU" smtClean="0"/>
              <a:t>13/10/2017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B212-A69C-40C5-A169-338B1BAC416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7FB1C-DCA0-4291-96DF-6D536A2AF23E}" type="datetimeFigureOut">
              <a:rPr lang="en-AU" smtClean="0"/>
              <a:t>13/10/2017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B212-A69C-40C5-A169-338B1BAC416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7FB1C-DCA0-4291-96DF-6D536A2AF23E}" type="datetimeFigureOut">
              <a:rPr lang="en-AU" smtClean="0"/>
              <a:t>13/10/2017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B212-A69C-40C5-A169-338B1BAC416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7FB1C-DCA0-4291-96DF-6D536A2AF23E}" type="datetimeFigureOut">
              <a:rPr lang="en-AU" smtClean="0"/>
              <a:t>13/10/2017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B212-A69C-40C5-A169-338B1BAC4161}" type="slidenum">
              <a:rPr lang="en-AU" smtClean="0"/>
              <a:t>‹#›</a:t>
            </a:fld>
            <a:endParaRPr lang="en-A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7FB1C-DCA0-4291-96DF-6D536A2AF23E}" type="datetimeFigureOut">
              <a:rPr lang="en-AU" smtClean="0"/>
              <a:t>13/10/2017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B212-A69C-40C5-A169-338B1BAC416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7FB1C-DCA0-4291-96DF-6D536A2AF23E}" type="datetimeFigureOut">
              <a:rPr lang="en-AU" smtClean="0"/>
              <a:t>13/10/2017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B212-A69C-40C5-A169-338B1BAC416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7FB1C-DCA0-4291-96DF-6D536A2AF23E}" type="datetimeFigureOut">
              <a:rPr lang="en-AU" smtClean="0"/>
              <a:t>13/10/2017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B212-A69C-40C5-A169-338B1BAC416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7FB1C-DCA0-4291-96DF-6D536A2AF23E}" type="datetimeFigureOut">
              <a:rPr lang="en-AU" smtClean="0"/>
              <a:t>13/10/2017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B212-A69C-40C5-A169-338B1BAC416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7FB1C-DCA0-4291-96DF-6D536A2AF23E}" type="datetimeFigureOut">
              <a:rPr lang="en-AU" smtClean="0"/>
              <a:t>13/10/2017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B212-A69C-40C5-A169-338B1BAC416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7FB1C-DCA0-4291-96DF-6D536A2AF23E}" type="datetimeFigureOut">
              <a:rPr lang="en-AU" smtClean="0"/>
              <a:t>13/10/2017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AFEB212-A69C-40C5-A169-338B1BAC4161}" type="slidenum">
              <a:rPr lang="en-AU" smtClean="0"/>
              <a:t>‹#›</a:t>
            </a:fld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647FB1C-DCA0-4291-96DF-6D536A2AF23E}" type="datetimeFigureOut">
              <a:rPr lang="en-AU" smtClean="0"/>
              <a:t>13/10/2017</a:t>
            </a:fld>
            <a:endParaRPr lang="en-A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AFEB212-A69C-40C5-A169-338B1BAC4161}" type="slidenum">
              <a:rPr lang="en-AU" smtClean="0"/>
              <a:t>‹#›</a:t>
            </a:fld>
            <a:endParaRPr lang="en-A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google.com.au/url?sa=i&amp;rct=j&amp;q=&amp;esrc=s&amp;source=images&amp;cd=&amp;cad=rja&amp;uact=8&amp;ved=0ahUKEwiFkqjXxb_WAhWFU7wKHWeSADwQjRwIBw&amp;url=https://www.pinterest.com/pin/139541288431571347/&amp;psig=AFQjCNEgFcmhCIIEpxU44zfwmVCBHvBfhg&amp;ust=1506401608018160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papertracker.com.au/radio/reviews-of-centrelink-decisions-administrative-appeals-tribunal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cid:image002.png@01CEFCDD.A360DFD0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Diversity &amp; Indigenous Clients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Roula</a:t>
            </a:r>
            <a:r>
              <a:rPr lang="en-US" dirty="0" smtClean="0"/>
              <a:t> </a:t>
            </a:r>
            <a:r>
              <a:rPr lang="en-US" dirty="0" err="1" smtClean="0"/>
              <a:t>Karzis</a:t>
            </a:r>
            <a:r>
              <a:rPr lang="en-US" dirty="0" smtClean="0"/>
              <a:t>-Wyatt Team Leader</a:t>
            </a:r>
          </a:p>
          <a:p>
            <a:r>
              <a:rPr lang="en-US" dirty="0" smtClean="0"/>
              <a:t>Ian Phillips </a:t>
            </a:r>
            <a:r>
              <a:rPr lang="en-US" dirty="0"/>
              <a:t>R</a:t>
            </a:r>
            <a:r>
              <a:rPr lang="en-US" dirty="0" smtClean="0"/>
              <a:t>egistry Manager</a:t>
            </a:r>
          </a:p>
          <a:p>
            <a:r>
              <a:rPr lang="en-US" dirty="0" smtClean="0"/>
              <a:t>AAT Adelaide Registry </a:t>
            </a:r>
            <a:endParaRPr lang="en-US" dirty="0" smtClean="0"/>
          </a:p>
        </p:txBody>
      </p:sp>
      <p:pic>
        <p:nvPicPr>
          <p:cNvPr id="1028" name="Picture 4" descr="Image result for walkabout art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670794"/>
            <a:ext cx="2119410" cy="1858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427984" y="5229200"/>
            <a:ext cx="4320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 (Warning: Aboriginal and Torres Strait Islander readers should be aware that this </a:t>
            </a:r>
            <a:r>
              <a:rPr lang="en-AU" dirty="0" smtClean="0"/>
              <a:t>document may </a:t>
            </a:r>
            <a:r>
              <a:rPr lang="en-AU" dirty="0"/>
              <a:t>contain images or names of people who have since passed </a:t>
            </a:r>
            <a:r>
              <a:rPr lang="en-AU" dirty="0" smtClean="0"/>
              <a:t>away)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75903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Engagement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APY </a:t>
            </a:r>
            <a:r>
              <a:rPr lang="en-US" dirty="0" smtClean="0"/>
              <a:t>lands, </a:t>
            </a:r>
            <a:r>
              <a:rPr lang="en-US" dirty="0" smtClean="0"/>
              <a:t>Coober Pedy, </a:t>
            </a:r>
            <a:r>
              <a:rPr lang="en-US" dirty="0" err="1" smtClean="0"/>
              <a:t>Riverland</a:t>
            </a:r>
            <a:r>
              <a:rPr lang="en-US" dirty="0" smtClean="0"/>
              <a:t>, Murray Bridge, </a:t>
            </a:r>
            <a:r>
              <a:rPr lang="en-US" dirty="0" err="1" smtClean="0"/>
              <a:t>Ceduna</a:t>
            </a:r>
            <a:r>
              <a:rPr lang="en-US" dirty="0" smtClean="0"/>
              <a:t>, Port Pirie, </a:t>
            </a:r>
            <a:r>
              <a:rPr lang="en-US" dirty="0" err="1" smtClean="0"/>
              <a:t>Whyalla</a:t>
            </a:r>
            <a:r>
              <a:rPr lang="en-US" dirty="0" smtClean="0"/>
              <a:t>, </a:t>
            </a:r>
            <a:r>
              <a:rPr lang="en-US" dirty="0" err="1" smtClean="0"/>
              <a:t>Pt</a:t>
            </a:r>
            <a:r>
              <a:rPr lang="en-US" dirty="0" smtClean="0"/>
              <a:t> Augusta, </a:t>
            </a:r>
            <a:r>
              <a:rPr lang="en-US" dirty="0" err="1" smtClean="0"/>
              <a:t>Pt</a:t>
            </a:r>
            <a:r>
              <a:rPr lang="en-US" dirty="0" smtClean="0"/>
              <a:t> Lincoln, Broken Hill</a:t>
            </a:r>
          </a:p>
          <a:p>
            <a:r>
              <a:rPr lang="en-US" dirty="0" smtClean="0"/>
              <a:t>Disability and Ageing Expo</a:t>
            </a:r>
          </a:p>
          <a:p>
            <a:r>
              <a:rPr lang="en-US" dirty="0" smtClean="0"/>
              <a:t>Mental Health Rights Forums</a:t>
            </a:r>
          </a:p>
          <a:p>
            <a:r>
              <a:rPr lang="en-US" dirty="0" smtClean="0"/>
              <a:t>Aboriginal Health Workers Forums</a:t>
            </a:r>
            <a:endParaRPr lang="en-AU" dirty="0"/>
          </a:p>
          <a:p>
            <a:r>
              <a:rPr lang="en-US" dirty="0" smtClean="0"/>
              <a:t>Metro rural and remote community forums</a:t>
            </a:r>
          </a:p>
          <a:p>
            <a:r>
              <a:rPr lang="en-US" dirty="0" smtClean="0"/>
              <a:t>Homelessness Expo (Adelaide)</a:t>
            </a:r>
          </a:p>
          <a:p>
            <a:endParaRPr lang="en-AU" dirty="0"/>
          </a:p>
        </p:txBody>
      </p:sp>
      <p:pic>
        <p:nvPicPr>
          <p:cNvPr id="4" name="Picture 3" descr="Warning Sign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32656"/>
            <a:ext cx="2448272" cy="1296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09" t="33808" r="-8809" b="-33808"/>
          <a:stretch/>
        </p:blipFill>
        <p:spPr>
          <a:xfrm>
            <a:off x="6235946" y="5373216"/>
            <a:ext cx="2932187" cy="2014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186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1143000"/>
          </a:xfrm>
        </p:spPr>
        <p:txBody>
          <a:bodyPr/>
          <a:lstStyle/>
          <a:p>
            <a:r>
              <a:rPr lang="en-US" dirty="0"/>
              <a:t>APY </a:t>
            </a:r>
            <a:r>
              <a:rPr lang="en-US" dirty="0" smtClean="0"/>
              <a:t>Lands</a:t>
            </a:r>
            <a:r>
              <a:rPr lang="en-US" dirty="0"/>
              <a:t> </a:t>
            </a:r>
            <a:r>
              <a:rPr lang="en-US" dirty="0" smtClean="0"/>
              <a:t>- May </a:t>
            </a:r>
            <a:r>
              <a:rPr lang="en-US" dirty="0"/>
              <a:t>2014 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3" y="1412776"/>
            <a:ext cx="8229600" cy="4389120"/>
          </a:xfrm>
        </p:spPr>
        <p:txBody>
          <a:bodyPr/>
          <a:lstStyle/>
          <a:p>
            <a:r>
              <a:rPr lang="en-AU" dirty="0" err="1"/>
              <a:t>Anangu</a:t>
            </a:r>
            <a:r>
              <a:rPr lang="en-AU" dirty="0"/>
              <a:t> Pitjantjatjara </a:t>
            </a:r>
            <a:r>
              <a:rPr lang="en-AU" dirty="0" err="1"/>
              <a:t>Yankunytjatjara</a:t>
            </a:r>
            <a:r>
              <a:rPr lang="en-AU" dirty="0"/>
              <a:t> (APY) </a:t>
            </a:r>
            <a:r>
              <a:rPr lang="en-AU" dirty="0" smtClean="0"/>
              <a:t>located </a:t>
            </a:r>
            <a:r>
              <a:rPr lang="en-AU" dirty="0"/>
              <a:t>in the remote north west </a:t>
            </a:r>
            <a:r>
              <a:rPr lang="en-AU" dirty="0" smtClean="0"/>
              <a:t>SA consists </a:t>
            </a:r>
            <a:r>
              <a:rPr lang="en-AU" dirty="0"/>
              <a:t>of </a:t>
            </a:r>
            <a:r>
              <a:rPr lang="en-AU" dirty="0" smtClean="0"/>
              <a:t>the</a:t>
            </a:r>
            <a:r>
              <a:rPr lang="en-AU" dirty="0"/>
              <a:t> </a:t>
            </a:r>
            <a:r>
              <a:rPr lang="en-AU" dirty="0" smtClean="0"/>
              <a:t>Pitjantjatjara, </a:t>
            </a:r>
            <a:r>
              <a:rPr lang="en-AU" dirty="0" err="1" smtClean="0"/>
              <a:t>Yankunytjatjara</a:t>
            </a:r>
            <a:r>
              <a:rPr lang="en-AU" dirty="0" smtClean="0"/>
              <a:t> and </a:t>
            </a:r>
            <a:r>
              <a:rPr lang="en-AU" dirty="0" err="1" smtClean="0"/>
              <a:t>Ngaanyatjarra</a:t>
            </a:r>
            <a:r>
              <a:rPr lang="en-AU" dirty="0" smtClean="0"/>
              <a:t> peoples </a:t>
            </a:r>
            <a:r>
              <a:rPr lang="en-AU" dirty="0"/>
              <a:t>(</a:t>
            </a:r>
            <a:r>
              <a:rPr lang="en-AU" dirty="0" smtClean="0"/>
              <a:t>or “</a:t>
            </a:r>
            <a:r>
              <a:rPr lang="en-AU" dirty="0" err="1" smtClean="0"/>
              <a:t>Anangu</a:t>
            </a:r>
            <a:r>
              <a:rPr lang="en-AU" dirty="0" smtClean="0"/>
              <a:t>”) - population 2,500  </a:t>
            </a:r>
          </a:p>
          <a:p>
            <a:r>
              <a:rPr lang="en-US" dirty="0" err="1" smtClean="0"/>
              <a:t>Indulkana</a:t>
            </a:r>
            <a:r>
              <a:rPr lang="en-US" dirty="0"/>
              <a:t>, </a:t>
            </a:r>
            <a:r>
              <a:rPr lang="en-US" dirty="0" err="1"/>
              <a:t>Kaltjiti</a:t>
            </a:r>
            <a:r>
              <a:rPr lang="en-AU" dirty="0"/>
              <a:t> (Fregon), </a:t>
            </a:r>
            <a:r>
              <a:rPr lang="en-AU" dirty="0" err="1"/>
              <a:t>Umuwa</a:t>
            </a:r>
            <a:r>
              <a:rPr lang="en-AU" dirty="0"/>
              <a:t>, Mimili, </a:t>
            </a:r>
            <a:r>
              <a:rPr lang="en-AU" dirty="0" err="1"/>
              <a:t>Pukutja</a:t>
            </a:r>
            <a:endParaRPr lang="en-AU" dirty="0"/>
          </a:p>
          <a:p>
            <a:r>
              <a:rPr lang="en-US" dirty="0" smtClean="0"/>
              <a:t>Focus </a:t>
            </a:r>
            <a:r>
              <a:rPr lang="en-US" dirty="0" smtClean="0"/>
              <a:t>on lifting understanding with service providers</a:t>
            </a:r>
          </a:p>
          <a:p>
            <a:r>
              <a:rPr lang="en-US" dirty="0" smtClean="0"/>
              <a:t>Where possible lift community awareness- BBQs</a:t>
            </a:r>
            <a:endParaRPr lang="en-AU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567205"/>
            <a:ext cx="2599717" cy="1396969"/>
          </a:xfrm>
          <a:prstGeom prst="rect">
            <a:avLst/>
          </a:prstGeom>
        </p:spPr>
      </p:pic>
      <p:pic>
        <p:nvPicPr>
          <p:cNvPr id="5" name="Picture 4" descr="C:\Users\philli\AppData\Local\Microsoft\Windows\Temporary Internet Files\Content.Word\outreach 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567205"/>
            <a:ext cx="2698042" cy="15837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6300192" y="6093296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Work Skill team at </a:t>
            </a:r>
            <a:r>
              <a:rPr lang="en-US" dirty="0" err="1" smtClean="0"/>
              <a:t>Mimilli</a:t>
            </a:r>
            <a:endParaRPr lang="en-AU" dirty="0"/>
          </a:p>
        </p:txBody>
      </p:sp>
      <p:sp>
        <p:nvSpPr>
          <p:cNvPr id="7" name="TextBox 6"/>
          <p:cNvSpPr txBox="1"/>
          <p:nvPr/>
        </p:nvSpPr>
        <p:spPr>
          <a:xfrm>
            <a:off x="323528" y="5985195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Work Skill team at </a:t>
            </a:r>
            <a:r>
              <a:rPr lang="en-AU" dirty="0" err="1"/>
              <a:t>Indulkina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7314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APY Lands- lessons learned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Local interpreters are important- English is the 3</a:t>
            </a:r>
            <a:r>
              <a:rPr lang="en-US" baseline="30000" dirty="0" smtClean="0"/>
              <a:t>rd</a:t>
            </a:r>
            <a:r>
              <a:rPr lang="en-US" dirty="0" smtClean="0"/>
              <a:t> or 4</a:t>
            </a:r>
            <a:r>
              <a:rPr lang="en-US" baseline="30000" dirty="0" smtClean="0"/>
              <a:t>th</a:t>
            </a:r>
            <a:r>
              <a:rPr lang="en-US" dirty="0" smtClean="0"/>
              <a:t> language spoken</a:t>
            </a:r>
          </a:p>
          <a:p>
            <a:r>
              <a:rPr lang="en-US" dirty="0" smtClean="0"/>
              <a:t>Needed to work with local community health workers re DSP</a:t>
            </a:r>
          </a:p>
          <a:p>
            <a:r>
              <a:rPr lang="en-AU" dirty="0" smtClean="0"/>
              <a:t>community members are </a:t>
            </a:r>
            <a:r>
              <a:rPr lang="en-AU" dirty="0"/>
              <a:t>reluctant to question </a:t>
            </a:r>
            <a:r>
              <a:rPr lang="en-AU" dirty="0" smtClean="0"/>
              <a:t>their </a:t>
            </a:r>
            <a:r>
              <a:rPr lang="en-AU" dirty="0" err="1"/>
              <a:t>centrelink</a:t>
            </a:r>
            <a:r>
              <a:rPr lang="en-AU" dirty="0"/>
              <a:t> payments for fear of reprisal or negative consequences to their </a:t>
            </a:r>
            <a:r>
              <a:rPr lang="en-AU" dirty="0" smtClean="0"/>
              <a:t>payments</a:t>
            </a:r>
          </a:p>
          <a:p>
            <a:r>
              <a:rPr lang="en-AU" dirty="0"/>
              <a:t>WRC &amp; Money </a:t>
            </a:r>
            <a:r>
              <a:rPr lang="en-AU" dirty="0" smtClean="0"/>
              <a:t>Mob- a </a:t>
            </a:r>
            <a:r>
              <a:rPr lang="en-AU" dirty="0"/>
              <a:t>useful </a:t>
            </a:r>
            <a:r>
              <a:rPr lang="en-AU" dirty="0" smtClean="0"/>
              <a:t>trusted place </a:t>
            </a:r>
            <a:r>
              <a:rPr lang="en-AU" dirty="0"/>
              <a:t>for </a:t>
            </a:r>
            <a:r>
              <a:rPr lang="en-AU" dirty="0" smtClean="0"/>
              <a:t>building financial literacy and get </a:t>
            </a:r>
          </a:p>
          <a:p>
            <a:pPr marL="0" indent="0">
              <a:buNone/>
            </a:pPr>
            <a:r>
              <a:rPr lang="en-AU" dirty="0"/>
              <a:t> </a:t>
            </a:r>
            <a:r>
              <a:rPr lang="en-AU" dirty="0" smtClean="0"/>
              <a:t>   advice </a:t>
            </a:r>
            <a:r>
              <a:rPr lang="en-AU" dirty="0"/>
              <a:t>on </a:t>
            </a:r>
            <a:r>
              <a:rPr lang="en-AU" dirty="0" err="1" smtClean="0"/>
              <a:t>centrelink</a:t>
            </a:r>
            <a:r>
              <a:rPr lang="en-AU" dirty="0" smtClean="0"/>
              <a:t> </a:t>
            </a:r>
            <a:r>
              <a:rPr lang="en-AU" dirty="0"/>
              <a:t>payments</a:t>
            </a:r>
            <a:endParaRPr lang="en-US" dirty="0" smtClean="0"/>
          </a:p>
          <a:p>
            <a:r>
              <a:rPr lang="en-US" dirty="0"/>
              <a:t>Partnerships with </a:t>
            </a:r>
            <a:r>
              <a:rPr lang="en-US" dirty="0" smtClean="0"/>
              <a:t>DHS- important</a:t>
            </a:r>
            <a:endParaRPr lang="en-US" dirty="0"/>
          </a:p>
          <a:p>
            <a:endParaRPr lang="en-AU" dirty="0"/>
          </a:p>
          <a:p>
            <a:endParaRPr lang="en-AU" dirty="0"/>
          </a:p>
        </p:txBody>
      </p:sp>
      <p:pic>
        <p:nvPicPr>
          <p:cNvPr id="4" name="Picture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58" t="14098" r="22444" b="46314"/>
          <a:stretch/>
        </p:blipFill>
        <p:spPr>
          <a:xfrm>
            <a:off x="6012160" y="4941168"/>
            <a:ext cx="2808312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39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APY lands - lessons learned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AU" dirty="0" smtClean="0"/>
              <a:t>collective </a:t>
            </a:r>
            <a:r>
              <a:rPr lang="en-AU" dirty="0"/>
              <a:t>show from the </a:t>
            </a:r>
            <a:r>
              <a:rPr lang="en-AU" dirty="0" smtClean="0"/>
              <a:t>organisations- </a:t>
            </a:r>
            <a:r>
              <a:rPr lang="en-AU" dirty="0" err="1"/>
              <a:t>Centrelink</a:t>
            </a:r>
            <a:r>
              <a:rPr lang="en-AU" dirty="0"/>
              <a:t>, SSAT, AAT, WRC, BINSA. </a:t>
            </a:r>
            <a:r>
              <a:rPr lang="en-AU" dirty="0" smtClean="0"/>
              <a:t>Show a </a:t>
            </a:r>
            <a:r>
              <a:rPr lang="en-AU" dirty="0"/>
              <a:t>complete story </a:t>
            </a:r>
            <a:r>
              <a:rPr lang="en-AU" dirty="0" smtClean="0"/>
              <a:t>- there </a:t>
            </a:r>
            <a:r>
              <a:rPr lang="en-AU" dirty="0"/>
              <a:t>is no problem with </a:t>
            </a:r>
            <a:r>
              <a:rPr lang="en-AU" dirty="0" smtClean="0"/>
              <a:t>challenging </a:t>
            </a:r>
            <a:r>
              <a:rPr lang="en-AU" dirty="0" err="1"/>
              <a:t>Centrelink</a:t>
            </a:r>
            <a:r>
              <a:rPr lang="en-AU" dirty="0"/>
              <a:t> </a:t>
            </a:r>
            <a:r>
              <a:rPr lang="en-AU" dirty="0" smtClean="0"/>
              <a:t>decisions</a:t>
            </a:r>
          </a:p>
          <a:p>
            <a:r>
              <a:rPr lang="en-AU" dirty="0" smtClean="0"/>
              <a:t>community </a:t>
            </a:r>
            <a:r>
              <a:rPr lang="en-AU" dirty="0"/>
              <a:t>members </a:t>
            </a:r>
            <a:r>
              <a:rPr lang="en-AU" dirty="0" smtClean="0"/>
              <a:t>may be </a:t>
            </a:r>
            <a:r>
              <a:rPr lang="en-AU" dirty="0"/>
              <a:t>nomadic </a:t>
            </a:r>
            <a:r>
              <a:rPr lang="en-AU" dirty="0" smtClean="0"/>
              <a:t>making regular </a:t>
            </a:r>
            <a:r>
              <a:rPr lang="en-AU" dirty="0"/>
              <a:t>points of communication difficult. Often </a:t>
            </a:r>
            <a:r>
              <a:rPr lang="en-AU" dirty="0" smtClean="0"/>
              <a:t>only </a:t>
            </a:r>
            <a:r>
              <a:rPr lang="en-AU" dirty="0"/>
              <a:t>one public phone in the community. You have to make special arrangements to call people and get messages to people. Communication with the local community </a:t>
            </a:r>
            <a:r>
              <a:rPr lang="en-AU" dirty="0" smtClean="0"/>
              <a:t>centre</a:t>
            </a:r>
          </a:p>
          <a:p>
            <a:r>
              <a:rPr lang="en-US" dirty="0" smtClean="0"/>
              <a:t>Have to be adaptive to changing situations- football games, going fishing, community activities, sorry business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1428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APY Lands Lessons learned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AU" dirty="0"/>
              <a:t>The art centres are key places </a:t>
            </a:r>
            <a:r>
              <a:rPr lang="en-AU" i="1" dirty="0" smtClean="0"/>
              <a:t>- </a:t>
            </a:r>
            <a:r>
              <a:rPr lang="en-AU" dirty="0" smtClean="0"/>
              <a:t>important for getting </a:t>
            </a:r>
            <a:r>
              <a:rPr lang="en-AU" dirty="0"/>
              <a:t>information out to the </a:t>
            </a:r>
            <a:r>
              <a:rPr lang="en-AU" dirty="0" smtClean="0"/>
              <a:t>community</a:t>
            </a:r>
          </a:p>
          <a:p>
            <a:r>
              <a:rPr lang="en-AU" dirty="0"/>
              <a:t>Catering for service providers in small meetings </a:t>
            </a:r>
            <a:r>
              <a:rPr lang="en-AU" dirty="0" smtClean="0"/>
              <a:t>encourages engagement</a:t>
            </a:r>
            <a:endParaRPr lang="en-AU" dirty="0"/>
          </a:p>
          <a:p>
            <a:r>
              <a:rPr lang="en-AU" dirty="0" smtClean="0"/>
              <a:t>Organising a service </a:t>
            </a:r>
            <a:r>
              <a:rPr lang="en-AU" dirty="0"/>
              <a:t>providers meeting before or after the </a:t>
            </a:r>
            <a:r>
              <a:rPr lang="en-AU" dirty="0" smtClean="0"/>
              <a:t>education session works well.</a:t>
            </a:r>
          </a:p>
          <a:p>
            <a:r>
              <a:rPr lang="en-AU" dirty="0"/>
              <a:t>Handouts </a:t>
            </a:r>
            <a:r>
              <a:rPr lang="en-AU" dirty="0" smtClean="0"/>
              <a:t>in </a:t>
            </a:r>
            <a:r>
              <a:rPr lang="en-AU" dirty="0"/>
              <a:t>English are </a:t>
            </a:r>
            <a:r>
              <a:rPr lang="en-AU" dirty="0" smtClean="0"/>
              <a:t>OK, </a:t>
            </a:r>
            <a:r>
              <a:rPr lang="en-AU" dirty="0"/>
              <a:t>but posters in local indigenous languages are essential with simple messages</a:t>
            </a:r>
            <a:r>
              <a:rPr lang="en-AU" dirty="0" smtClean="0"/>
              <a:t>.</a:t>
            </a:r>
          </a:p>
          <a:p>
            <a:r>
              <a:rPr lang="en-AU" dirty="0"/>
              <a:t>K</a:t>
            </a:r>
            <a:r>
              <a:rPr lang="en-AU" dirty="0" smtClean="0"/>
              <a:t>now </a:t>
            </a:r>
            <a:r>
              <a:rPr lang="en-AU" dirty="0" smtClean="0"/>
              <a:t>local </a:t>
            </a:r>
            <a:r>
              <a:rPr lang="en-AU" dirty="0" smtClean="0"/>
              <a:t>shop opening hours  </a:t>
            </a:r>
          </a:p>
          <a:p>
            <a:r>
              <a:rPr lang="en-US" dirty="0" smtClean="0"/>
              <a:t>Make sure all staff have completed cultural awareness training and practice it.</a:t>
            </a:r>
          </a:p>
          <a:p>
            <a:r>
              <a:rPr lang="en-US" dirty="0" smtClean="0"/>
              <a:t>These are long term strategies- it takes time to build relationships and see results</a:t>
            </a:r>
            <a:endParaRPr lang="en-AU" dirty="0" smtClean="0"/>
          </a:p>
          <a:p>
            <a:endParaRPr lang="en-AU" dirty="0"/>
          </a:p>
        </p:txBody>
      </p:sp>
      <p:pic>
        <p:nvPicPr>
          <p:cNvPr id="4" name="Picture 3" descr="C:\Users\philli\AppData\Local\Microsoft\Windows\Temporary Internet Files\Content.Word\Jenny Justin Amy at Indulkana 6 may1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"/>
            <a:ext cx="1731884" cy="12687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5656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 the radio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Radio Tracker 2017</a:t>
            </a:r>
          </a:p>
          <a:p>
            <a:r>
              <a:rPr lang="en-US" dirty="0" smtClean="0"/>
              <a:t>Interviewed by Radio Tracker as part of a series of interviews with WRC and Money Mob</a:t>
            </a:r>
          </a:p>
          <a:p>
            <a:r>
              <a:rPr lang="en-US" dirty="0" smtClean="0"/>
              <a:t>Interview was translated into </a:t>
            </a:r>
            <a:r>
              <a:rPr lang="en-US" dirty="0" err="1" smtClean="0"/>
              <a:t>Anangu</a:t>
            </a:r>
            <a:r>
              <a:rPr lang="en-US" dirty="0" smtClean="0"/>
              <a:t>. </a:t>
            </a:r>
          </a:p>
          <a:p>
            <a:r>
              <a:rPr lang="en-US" dirty="0" smtClean="0"/>
              <a:t>Posted on the radio </a:t>
            </a:r>
          </a:p>
          <a:p>
            <a:pPr marL="0" indent="0">
              <a:buNone/>
            </a:pPr>
            <a:r>
              <a:rPr lang="en-US" dirty="0" smtClean="0">
                <a:hlinkClick r:id="rId2"/>
              </a:rPr>
              <a:t>paper tracker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website + transcript and </a:t>
            </a:r>
          </a:p>
          <a:p>
            <a:pPr marL="0" indent="0">
              <a:buNone/>
            </a:pPr>
            <a:r>
              <a:rPr lang="en-US" dirty="0" smtClean="0"/>
              <a:t>written information</a:t>
            </a:r>
          </a:p>
          <a:p>
            <a:endParaRPr lang="en-A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789040"/>
            <a:ext cx="3600400" cy="2989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1542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 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Low cost ventures- car hire, accommodation and staff time- shared between stakeholders </a:t>
            </a:r>
            <a:r>
              <a:rPr lang="en-US" dirty="0" err="1" smtClean="0"/>
              <a:t>organisations</a:t>
            </a:r>
            <a:endParaRPr lang="en-US" dirty="0" smtClean="0"/>
          </a:p>
          <a:p>
            <a:r>
              <a:rPr lang="en-US" dirty="0" smtClean="0"/>
              <a:t>High level engagement from service providers and community Elders </a:t>
            </a:r>
          </a:p>
          <a:p>
            <a:r>
              <a:rPr lang="en-US" dirty="0" smtClean="0"/>
              <a:t>Requests for return visits by service providers</a:t>
            </a:r>
          </a:p>
          <a:p>
            <a:r>
              <a:rPr lang="en-US" dirty="0" smtClean="0"/>
              <a:t>Form strategic relationships with service providers </a:t>
            </a:r>
          </a:p>
          <a:p>
            <a:r>
              <a:rPr lang="en-US" dirty="0" smtClean="0"/>
              <a:t>Demystify the role of the AAT</a:t>
            </a:r>
          </a:p>
          <a:p>
            <a:r>
              <a:rPr lang="en-US" dirty="0" smtClean="0"/>
              <a:t>Improve services to clients/ tribunal users</a:t>
            </a:r>
          </a:p>
          <a:p>
            <a:r>
              <a:rPr lang="en-US" dirty="0" smtClean="0"/>
              <a:t>Higher numbers of appeals from regional and remote areas</a:t>
            </a:r>
          </a:p>
          <a:p>
            <a:r>
              <a:rPr lang="en-US" dirty="0" smtClean="0"/>
              <a:t>Greater number of non legal representatives participating</a:t>
            </a:r>
          </a:p>
          <a:p>
            <a:endParaRPr lang="en-AU" dirty="0"/>
          </a:p>
        </p:txBody>
      </p:sp>
      <p:pic>
        <p:nvPicPr>
          <p:cNvPr id="4" name="Picture 3" descr="C:\Users\philli\AppData\Local\Microsoft\Windows\Temporary Internet Files\Content.Outlook\JX4ISW2H\Peter Mungkari Indulkana 6 May 14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2" b="30475"/>
          <a:stretch/>
        </p:blipFill>
        <p:spPr bwMode="auto">
          <a:xfrm>
            <a:off x="6372200" y="116632"/>
            <a:ext cx="2519933" cy="15121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111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future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</a:t>
            </a:r>
            <a:r>
              <a:rPr lang="en-US" dirty="0" smtClean="0"/>
              <a:t>ew </a:t>
            </a:r>
            <a:r>
              <a:rPr lang="en-US" dirty="0"/>
              <a:t>strategic relationships </a:t>
            </a:r>
            <a:r>
              <a:rPr lang="en-US" dirty="0" smtClean="0"/>
              <a:t>to be formed</a:t>
            </a:r>
          </a:p>
          <a:p>
            <a:r>
              <a:rPr lang="en-US" dirty="0" smtClean="0"/>
              <a:t>Working to develop posters for remote indigenous communities</a:t>
            </a:r>
          </a:p>
          <a:p>
            <a:r>
              <a:rPr lang="en-US" dirty="0" smtClean="0"/>
              <a:t>Using new and existing communication channels- NBN provides opportunities? </a:t>
            </a:r>
          </a:p>
          <a:p>
            <a:r>
              <a:rPr lang="en-US" dirty="0" smtClean="0"/>
              <a:t>These relationships take time and effort and years to form. They have to be renewed and enhanced due to turn over in staffing and customers.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48775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Overall lessons learned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Building and establishing key stakeholder relationships is crucial</a:t>
            </a:r>
          </a:p>
          <a:p>
            <a:r>
              <a:rPr lang="en-US" dirty="0" smtClean="0"/>
              <a:t>Always plan &amp; prepare and manage risk- work with local service providers to maximize efficiency and effectiveness of visits and training- gain local intelligence</a:t>
            </a:r>
          </a:p>
          <a:p>
            <a:r>
              <a:rPr lang="en-US" dirty="0"/>
              <a:t>A</a:t>
            </a:r>
            <a:r>
              <a:rPr lang="en-US" dirty="0" smtClean="0"/>
              <a:t>dapt to changing circumstances- plan for best and expert the worst- sound risk management and WHS</a:t>
            </a:r>
          </a:p>
          <a:p>
            <a:r>
              <a:rPr lang="en-US" dirty="0" smtClean="0"/>
              <a:t>Show the AAT review process is part of the review spectrum – original decision maker, ARO and first and second level AAT review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27608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They are long term strategies</a:t>
            </a:r>
          </a:p>
          <a:p>
            <a:r>
              <a:rPr lang="en-US" dirty="0" smtClean="0"/>
              <a:t>It does not take a lot of resources to undertake these activities</a:t>
            </a:r>
          </a:p>
          <a:p>
            <a:r>
              <a:rPr lang="en-US" dirty="0" smtClean="0"/>
              <a:t>Passion and commitment is key</a:t>
            </a:r>
          </a:p>
          <a:p>
            <a:r>
              <a:rPr lang="en-US" dirty="0" smtClean="0"/>
              <a:t>They improve access to justice</a:t>
            </a:r>
          </a:p>
          <a:p>
            <a:r>
              <a:rPr lang="en-US" dirty="0" smtClean="0"/>
              <a:t>Building relationships is the key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14247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/>
              <a:t>A</a:t>
            </a:r>
            <a:r>
              <a:rPr lang="en-AU" dirty="0" smtClean="0"/>
              <a:t>re </a:t>
            </a:r>
            <a:r>
              <a:rPr lang="en-AU" dirty="0"/>
              <a:t>we reaching the Indigenous </a:t>
            </a:r>
            <a:r>
              <a:rPr lang="en-AU" dirty="0" smtClean="0"/>
              <a:t> and Rural Community?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sz="3600" dirty="0" smtClean="0"/>
              <a:t>exploring </a:t>
            </a:r>
            <a:r>
              <a:rPr lang="en-AU" sz="3600" dirty="0"/>
              <a:t>service delivery models </a:t>
            </a:r>
            <a:r>
              <a:rPr lang="en-AU" sz="3600" dirty="0" smtClean="0"/>
              <a:t>to address the </a:t>
            </a:r>
            <a:r>
              <a:rPr lang="en-AU" sz="3600" dirty="0"/>
              <a:t>needs of </a:t>
            </a:r>
            <a:r>
              <a:rPr lang="en-AU" sz="3600" dirty="0" smtClean="0"/>
              <a:t>indigenous</a:t>
            </a:r>
            <a:r>
              <a:rPr lang="en-AU" sz="3600" dirty="0"/>
              <a:t>/ rural communities  </a:t>
            </a:r>
            <a:endParaRPr lang="en-AU" sz="3600" dirty="0" smtClean="0"/>
          </a:p>
          <a:p>
            <a:r>
              <a:rPr lang="en-AU" sz="3600" dirty="0" smtClean="0"/>
              <a:t>to </a:t>
            </a:r>
            <a:r>
              <a:rPr lang="en-AU" sz="3600" dirty="0" smtClean="0"/>
              <a:t>improve access to justice</a:t>
            </a:r>
          </a:p>
          <a:p>
            <a:r>
              <a:rPr lang="en-US" sz="3600" dirty="0" smtClean="0"/>
              <a:t>Strategies undertaken </a:t>
            </a:r>
            <a:r>
              <a:rPr lang="en-US" sz="3600" dirty="0" smtClean="0"/>
              <a:t>by </a:t>
            </a:r>
            <a:r>
              <a:rPr lang="en-US" sz="3600" dirty="0" smtClean="0"/>
              <a:t>AAT/ SSAT</a:t>
            </a:r>
            <a:endParaRPr lang="en-AU" sz="3600" dirty="0"/>
          </a:p>
          <a:p>
            <a:endParaRPr lang="en-AU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03073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Disparity in access- 2012/13</a:t>
            </a:r>
            <a:endParaRPr lang="en-AU" dirty="0"/>
          </a:p>
        </p:txBody>
      </p:sp>
      <p:pic>
        <p:nvPicPr>
          <p:cNvPr id="3" name="Picture 2" descr="cid:image002.png@01CEFCDD.A360DFD0"/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76872"/>
            <a:ext cx="8424936" cy="28083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9906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en-US" dirty="0" smtClean="0"/>
              <a:t>eeking review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dirty="0" smtClean="0"/>
              <a:t>the </a:t>
            </a:r>
            <a:r>
              <a:rPr lang="en-AU" dirty="0"/>
              <a:t>ability of an individual to seek review </a:t>
            </a:r>
            <a:r>
              <a:rPr lang="en-AU" dirty="0" smtClean="0"/>
              <a:t>depends </a:t>
            </a:r>
            <a:r>
              <a:rPr lang="en-AU" dirty="0"/>
              <a:t>on </a:t>
            </a:r>
            <a:r>
              <a:rPr lang="en-AU" dirty="0" smtClean="0"/>
              <a:t>a person’s circumstance </a:t>
            </a:r>
            <a:r>
              <a:rPr lang="en-AU" dirty="0"/>
              <a:t>(including motivation </a:t>
            </a:r>
            <a:r>
              <a:rPr lang="en-AU" dirty="0" smtClean="0"/>
              <a:t>&amp; </a:t>
            </a:r>
            <a:r>
              <a:rPr lang="en-AU" dirty="0"/>
              <a:t>personal resources) as well as</a:t>
            </a:r>
            <a:r>
              <a:rPr lang="en-AU" dirty="0" smtClean="0"/>
              <a:t>:</a:t>
            </a:r>
            <a:endParaRPr lang="en-AU" dirty="0"/>
          </a:p>
          <a:p>
            <a:pPr lvl="1"/>
            <a:r>
              <a:rPr lang="en-AU" dirty="0"/>
              <a:t>Knowledge of </a:t>
            </a:r>
            <a:r>
              <a:rPr lang="en-AU" dirty="0" smtClean="0"/>
              <a:t>review </a:t>
            </a:r>
            <a:r>
              <a:rPr lang="en-AU" dirty="0"/>
              <a:t>rights, entitlement, obligations and responsibilities;</a:t>
            </a:r>
          </a:p>
          <a:p>
            <a:pPr lvl="1"/>
            <a:r>
              <a:rPr lang="en-AU" dirty="0"/>
              <a:t>Awareness of systems for redress;</a:t>
            </a:r>
          </a:p>
          <a:p>
            <a:pPr lvl="1"/>
            <a:r>
              <a:rPr lang="en-AU" dirty="0"/>
              <a:t>Ability to effectively </a:t>
            </a:r>
            <a:r>
              <a:rPr lang="en-AU" dirty="0" smtClean="0"/>
              <a:t>access </a:t>
            </a:r>
            <a:r>
              <a:rPr lang="en-AU" dirty="0"/>
              <a:t>avenues for redress; and </a:t>
            </a:r>
          </a:p>
          <a:p>
            <a:pPr lvl="1"/>
            <a:r>
              <a:rPr lang="en-AU" dirty="0"/>
              <a:t>Ability to effectively to participate in the processes</a:t>
            </a:r>
          </a:p>
        </p:txBody>
      </p:sp>
    </p:spTree>
    <p:extLst>
      <p:ext uri="{BB962C8B-B14F-4D97-AF65-F5344CB8AC3E}">
        <p14:creationId xmlns:p14="http://schemas.microsoft.com/office/powerpoint/2010/main" val="192498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 smtClean="0"/>
              <a:t>National Multi-layer Outreach plan 2013-14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AU" dirty="0"/>
          </a:p>
          <a:p>
            <a:pPr lvl="0"/>
            <a:r>
              <a:rPr lang="en-AU" dirty="0" smtClean="0"/>
              <a:t>inform citizens</a:t>
            </a:r>
            <a:r>
              <a:rPr lang="en-AU" dirty="0"/>
              <a:t>, community groups, welfare and legal advisors about the </a:t>
            </a:r>
            <a:endParaRPr lang="en-AU" dirty="0" smtClean="0"/>
          </a:p>
          <a:p>
            <a:pPr lvl="1"/>
            <a:r>
              <a:rPr lang="en-AU" dirty="0" smtClean="0"/>
              <a:t>Tribunal and procedures</a:t>
            </a:r>
          </a:p>
          <a:p>
            <a:pPr lvl="1"/>
            <a:r>
              <a:rPr lang="en-AU" dirty="0" smtClean="0"/>
              <a:t>empower users </a:t>
            </a:r>
            <a:r>
              <a:rPr lang="en-AU" dirty="0"/>
              <a:t>to prepare and present their </a:t>
            </a:r>
            <a:r>
              <a:rPr lang="en-AU" dirty="0" smtClean="0"/>
              <a:t>cases</a:t>
            </a:r>
            <a:r>
              <a:rPr lang="en-AU" dirty="0"/>
              <a:t/>
            </a:r>
            <a:br>
              <a:rPr lang="en-AU" dirty="0"/>
            </a:br>
            <a:endParaRPr lang="en-AU" dirty="0"/>
          </a:p>
          <a:p>
            <a:pPr lvl="0"/>
            <a:r>
              <a:rPr lang="en-AU" dirty="0" smtClean="0"/>
              <a:t>increase </a:t>
            </a:r>
            <a:r>
              <a:rPr lang="en-AU" dirty="0"/>
              <a:t>the public’s understanding of tribunals in the civil justice </a:t>
            </a:r>
            <a:r>
              <a:rPr lang="en-AU" dirty="0" smtClean="0"/>
              <a:t>system and </a:t>
            </a:r>
            <a:r>
              <a:rPr lang="en-AU" dirty="0"/>
              <a:t>the AAT/SSAT  </a:t>
            </a:r>
            <a:r>
              <a:rPr lang="en-AU" i="1" dirty="0" smtClean="0"/>
              <a:t>Tribunal </a:t>
            </a:r>
            <a:r>
              <a:rPr lang="en-AU" dirty="0" smtClean="0"/>
              <a:t>in particular</a:t>
            </a:r>
            <a:r>
              <a:rPr lang="en-AU" dirty="0"/>
              <a:t/>
            </a:r>
            <a:br>
              <a:rPr lang="en-AU" dirty="0"/>
            </a:br>
            <a:endParaRPr lang="en-AU" dirty="0"/>
          </a:p>
          <a:p>
            <a:r>
              <a:rPr lang="en-AU" dirty="0" smtClean="0"/>
              <a:t>increase knowledge </a:t>
            </a:r>
            <a:r>
              <a:rPr lang="en-AU" dirty="0"/>
              <a:t>of AAT/SSAT Tribunal </a:t>
            </a:r>
            <a:r>
              <a:rPr lang="en-AU" dirty="0" smtClean="0"/>
              <a:t>to </a:t>
            </a:r>
            <a:r>
              <a:rPr lang="en-AU" dirty="0"/>
              <a:t>both socially and geographically isolated or disadvantaged communities and the workers and others who assist these communities</a:t>
            </a:r>
            <a:r>
              <a:rPr lang="en-AU" dirty="0" smtClean="0"/>
              <a:t>.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549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Specific target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increase </a:t>
            </a:r>
            <a:r>
              <a:rPr lang="en-AU" dirty="0"/>
              <a:t>awareness </a:t>
            </a:r>
            <a:r>
              <a:rPr lang="en-AU" dirty="0" smtClean="0"/>
              <a:t>within </a:t>
            </a:r>
          </a:p>
          <a:p>
            <a:pPr lvl="1"/>
            <a:r>
              <a:rPr lang="en-AU" dirty="0" smtClean="0"/>
              <a:t>Indigenous </a:t>
            </a:r>
            <a:r>
              <a:rPr lang="en-AU" dirty="0"/>
              <a:t>communities, </a:t>
            </a:r>
            <a:endParaRPr lang="en-AU" dirty="0" smtClean="0"/>
          </a:p>
          <a:p>
            <a:pPr lvl="1"/>
            <a:r>
              <a:rPr lang="en-AU" dirty="0" smtClean="0"/>
              <a:t>Culturally and Linguistically Diverse Communities</a:t>
            </a:r>
            <a:r>
              <a:rPr lang="en-AU" dirty="0"/>
              <a:t>, </a:t>
            </a:r>
            <a:endParaRPr lang="en-AU" dirty="0" smtClean="0"/>
          </a:p>
          <a:p>
            <a:pPr lvl="1"/>
            <a:r>
              <a:rPr lang="en-AU" dirty="0"/>
              <a:t>P</a:t>
            </a:r>
            <a:r>
              <a:rPr lang="en-AU" dirty="0" smtClean="0"/>
              <a:t>eople </a:t>
            </a:r>
            <a:r>
              <a:rPr lang="en-AU" dirty="0"/>
              <a:t>with mental health issues, </a:t>
            </a:r>
            <a:endParaRPr lang="en-AU" dirty="0" smtClean="0"/>
          </a:p>
          <a:p>
            <a:pPr lvl="1"/>
            <a:r>
              <a:rPr lang="en-AU" dirty="0"/>
              <a:t>P</a:t>
            </a:r>
            <a:r>
              <a:rPr lang="en-AU" dirty="0" smtClean="0"/>
              <a:t>eople </a:t>
            </a:r>
            <a:r>
              <a:rPr lang="en-AU" dirty="0"/>
              <a:t>with disabilities, and </a:t>
            </a:r>
            <a:endParaRPr lang="en-AU" dirty="0" smtClean="0"/>
          </a:p>
          <a:p>
            <a:pPr lvl="1"/>
            <a:r>
              <a:rPr lang="en-AU" dirty="0"/>
              <a:t>P</a:t>
            </a:r>
            <a:r>
              <a:rPr lang="en-AU" dirty="0" smtClean="0"/>
              <a:t>eople </a:t>
            </a:r>
            <a:r>
              <a:rPr lang="en-AU" dirty="0"/>
              <a:t>who live in rural and remote areas</a:t>
            </a:r>
          </a:p>
        </p:txBody>
      </p:sp>
    </p:spTree>
    <p:extLst>
      <p:ext uri="{BB962C8B-B14F-4D97-AF65-F5344CB8AC3E}">
        <p14:creationId xmlns:p14="http://schemas.microsoft.com/office/powerpoint/2010/main" val="361852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 to overcome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AU" dirty="0"/>
              <a:t>C</a:t>
            </a:r>
            <a:r>
              <a:rPr lang="en-AU" dirty="0" smtClean="0"/>
              <a:t>ultural </a:t>
            </a:r>
            <a:r>
              <a:rPr lang="en-AU" dirty="0" smtClean="0"/>
              <a:t>and language barriers </a:t>
            </a:r>
            <a:r>
              <a:rPr lang="en-AU" dirty="0"/>
              <a:t>that inhibit the remote indigenous communities from accessing </a:t>
            </a:r>
            <a:r>
              <a:rPr lang="en-AU" dirty="0" smtClean="0"/>
              <a:t>processes </a:t>
            </a:r>
            <a:r>
              <a:rPr lang="en-AU" dirty="0"/>
              <a:t>of </a:t>
            </a:r>
            <a:r>
              <a:rPr lang="en-AU" dirty="0" smtClean="0"/>
              <a:t>review</a:t>
            </a:r>
            <a:r>
              <a:rPr lang="en-AU" dirty="0"/>
              <a:t> </a:t>
            </a:r>
            <a:endParaRPr lang="en-AU" dirty="0" smtClean="0"/>
          </a:p>
          <a:p>
            <a:r>
              <a:rPr lang="en-AU" dirty="0" smtClean="0"/>
              <a:t>Service </a:t>
            </a:r>
            <a:r>
              <a:rPr lang="en-AU" dirty="0"/>
              <a:t>providers had </a:t>
            </a:r>
            <a:r>
              <a:rPr lang="en-AU" dirty="0" smtClean="0"/>
              <a:t>advised that forming relationships </a:t>
            </a:r>
            <a:r>
              <a:rPr lang="en-AU" dirty="0"/>
              <a:t>is </a:t>
            </a:r>
            <a:r>
              <a:rPr lang="en-AU" dirty="0" smtClean="0"/>
              <a:t>key to successfully </a:t>
            </a:r>
            <a:r>
              <a:rPr lang="en-AU" dirty="0"/>
              <a:t>communicating with the </a:t>
            </a:r>
            <a:r>
              <a:rPr lang="en-AU" dirty="0" smtClean="0"/>
              <a:t>Communities. </a:t>
            </a:r>
          </a:p>
          <a:p>
            <a:r>
              <a:rPr lang="en-AU" dirty="0" smtClean="0"/>
              <a:t>there are cultural barriers </a:t>
            </a:r>
            <a:r>
              <a:rPr lang="en-AU" dirty="0"/>
              <a:t>that </a:t>
            </a:r>
            <a:r>
              <a:rPr lang="en-AU" dirty="0" smtClean="0"/>
              <a:t>inhibit </a:t>
            </a:r>
            <a:r>
              <a:rPr lang="en-AU" dirty="0"/>
              <a:t>indigenous communities from accessing the review process. </a:t>
            </a:r>
            <a:endParaRPr lang="en-AU" dirty="0" smtClean="0"/>
          </a:p>
          <a:p>
            <a:r>
              <a:rPr lang="en-AU" dirty="0" smtClean="0"/>
              <a:t>a </a:t>
            </a:r>
            <a:r>
              <a:rPr lang="en-AU" dirty="0"/>
              <a:t>lack of accessible information, a reluctance to raise queries with </a:t>
            </a:r>
            <a:r>
              <a:rPr lang="en-AU" dirty="0" err="1"/>
              <a:t>Centrelink</a:t>
            </a:r>
            <a:r>
              <a:rPr lang="en-AU" dirty="0"/>
              <a:t> for fear of reprisals or some type of negative impact.  </a:t>
            </a:r>
          </a:p>
        </p:txBody>
      </p:sp>
    </p:spTree>
    <p:extLst>
      <p:ext uri="{BB962C8B-B14F-4D97-AF65-F5344CB8AC3E}">
        <p14:creationId xmlns:p14="http://schemas.microsoft.com/office/powerpoint/2010/main" val="399327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 experience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Each state registry had their own “outreach” strategies</a:t>
            </a:r>
          </a:p>
          <a:p>
            <a:r>
              <a:rPr lang="en-US" dirty="0" smtClean="0"/>
              <a:t>SA has been one of the most energetic registries for “outreach”</a:t>
            </a:r>
          </a:p>
          <a:p>
            <a:r>
              <a:rPr lang="en-US" dirty="0" smtClean="0"/>
              <a:t>SA- Formation of a strategic alliance between: </a:t>
            </a:r>
          </a:p>
          <a:p>
            <a:pPr lvl="1"/>
            <a:r>
              <a:rPr lang="en-US" dirty="0" smtClean="0"/>
              <a:t>Welfare Rights Inc.</a:t>
            </a:r>
          </a:p>
          <a:p>
            <a:pPr lvl="1"/>
            <a:r>
              <a:rPr lang="en-US" dirty="0" smtClean="0"/>
              <a:t>AAT (General Division)</a:t>
            </a:r>
          </a:p>
          <a:p>
            <a:pPr lvl="1"/>
            <a:r>
              <a:rPr lang="en-US" dirty="0" smtClean="0"/>
              <a:t>Brain Injury Network SA </a:t>
            </a:r>
          </a:p>
          <a:p>
            <a:pPr lvl="1"/>
            <a:r>
              <a:rPr lang="en-US" dirty="0" smtClean="0"/>
              <a:t>Right Foundation</a:t>
            </a:r>
          </a:p>
          <a:p>
            <a:pPr lvl="1"/>
            <a:r>
              <a:rPr lang="en-US" dirty="0"/>
              <a:t>The Wyatt Foundation</a:t>
            </a:r>
          </a:p>
          <a:p>
            <a:pPr lvl="1"/>
            <a:r>
              <a:rPr lang="en-US" dirty="0" smtClean="0"/>
              <a:t> </a:t>
            </a:r>
            <a:r>
              <a:rPr lang="en-US" dirty="0" err="1" smtClean="0"/>
              <a:t>Centrelink</a:t>
            </a:r>
            <a:endParaRPr lang="en-US" dirty="0" smtClean="0"/>
          </a:p>
          <a:p>
            <a:r>
              <a:rPr lang="en-US" dirty="0" smtClean="0"/>
              <a:t>Key relationships to establish network with suppliers of services to indigenous and remote community groups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82465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Working with Service providers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“Train the trainer”</a:t>
            </a:r>
          </a:p>
          <a:p>
            <a:r>
              <a:rPr lang="en-US" dirty="0" smtClean="0"/>
              <a:t>Greatest coverage in spreading the word</a:t>
            </a:r>
          </a:p>
          <a:p>
            <a:r>
              <a:rPr lang="en-US" dirty="0" smtClean="0"/>
              <a:t>Keeping the message simple and clear</a:t>
            </a:r>
          </a:p>
          <a:p>
            <a:r>
              <a:rPr lang="en-US" dirty="0" smtClean="0"/>
              <a:t>Work shopping situations </a:t>
            </a:r>
          </a:p>
          <a:p>
            <a:r>
              <a:rPr lang="en-US" dirty="0" smtClean="0"/>
              <a:t>Tapping into professional development training sessions for the service providers and being part of accredited professional educational training</a:t>
            </a:r>
            <a:endParaRPr lang="en-AU" dirty="0"/>
          </a:p>
        </p:txBody>
      </p:sp>
      <p:pic>
        <p:nvPicPr>
          <p:cNvPr id="4" name="Picture 3" descr="C:\Users\philli\AppData\Local\Microsoft\Windows\Temporary Internet Files\Content.Word\outreach 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5229200"/>
            <a:ext cx="2327275" cy="131191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6156176" y="5661248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Service provider meeting </a:t>
            </a:r>
            <a:r>
              <a:rPr lang="en-US" dirty="0" err="1" smtClean="0"/>
              <a:t>Fregon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4186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746</TotalTime>
  <Words>998</Words>
  <Application>Microsoft Office PowerPoint</Application>
  <PresentationFormat>On-screen Show (4:3)</PresentationFormat>
  <Paragraphs>119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Flow</vt:lpstr>
      <vt:lpstr>Diversity &amp; Indigenous Clients</vt:lpstr>
      <vt:lpstr>Are we reaching the Indigenous  and Rural Community?</vt:lpstr>
      <vt:lpstr>Disparity in access- 2012/13</vt:lpstr>
      <vt:lpstr>Seeking review</vt:lpstr>
      <vt:lpstr>National Multi-layer Outreach plan 2013-14</vt:lpstr>
      <vt:lpstr>Specific target</vt:lpstr>
      <vt:lpstr>Challenges to overcome</vt:lpstr>
      <vt:lpstr>SA experience</vt:lpstr>
      <vt:lpstr>Working with Service providers</vt:lpstr>
      <vt:lpstr>Engagement</vt:lpstr>
      <vt:lpstr>APY Lands - May 2014 </vt:lpstr>
      <vt:lpstr>APY Lands- lessons learned</vt:lpstr>
      <vt:lpstr>APY lands - lessons learned</vt:lpstr>
      <vt:lpstr>APY Lands Lessons learned</vt:lpstr>
      <vt:lpstr>On the radio</vt:lpstr>
      <vt:lpstr>Benefits </vt:lpstr>
      <vt:lpstr>The future</vt:lpstr>
      <vt:lpstr>Overall lessons learned</vt:lpstr>
      <vt:lpstr>Conclusions</vt:lpstr>
    </vt:vector>
  </TitlesOfParts>
  <Company>MRT-RRT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Diversity &amp; Indigenous Clients</dc:title>
  <dc:creator>Ian Phillips</dc:creator>
  <cp:lastModifiedBy>Ian Phillips</cp:lastModifiedBy>
  <cp:revision>33</cp:revision>
  <dcterms:created xsi:type="dcterms:W3CDTF">2017-09-25T04:40:20Z</dcterms:created>
  <dcterms:modified xsi:type="dcterms:W3CDTF">2017-10-12T23:51:23Z</dcterms:modified>
</cp:coreProperties>
</file>