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9"/>
  </p:notesMasterIdLst>
  <p:sldIdLst>
    <p:sldId id="256" r:id="rId2"/>
    <p:sldId id="258" r:id="rId3"/>
    <p:sldId id="259" r:id="rId4"/>
    <p:sldId id="260" r:id="rId5"/>
    <p:sldId id="261" r:id="rId6"/>
    <p:sldId id="262" r:id="rId7"/>
    <p:sldId id="263" r:id="rId8"/>
  </p:sldIdLst>
  <p:sldSz cx="9144000" cy="6858000" type="screen4x3"/>
  <p:notesSz cx="6797675" cy="9926638"/>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B8D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6" autoAdjust="0"/>
    <p:restoredTop sz="94660" autoAdjust="0"/>
  </p:normalViewPr>
  <p:slideViewPr>
    <p:cSldViewPr snapToGrid="0">
      <p:cViewPr varScale="1">
        <p:scale>
          <a:sx n="73" d="100"/>
          <a:sy n="73" d="100"/>
        </p:scale>
        <p:origin x="-123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37356EA-D82D-4858-9380-D4C820405E20}" type="datetimeFigureOut">
              <a:rPr lang="en-AU" smtClean="0"/>
              <a:pPr/>
              <a:t>16/05/2016</a:t>
            </a:fld>
            <a:endParaRPr lang="en-AU"/>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20EF431-AFA8-4D6A-9CE8-CFDA71879E19}" type="slidenum">
              <a:rPr lang="en-AU" smtClean="0"/>
              <a:pPr/>
              <a:t>‹#›</a:t>
            </a:fld>
            <a:endParaRPr lang="en-AU"/>
          </a:p>
        </p:txBody>
      </p:sp>
    </p:spTree>
    <p:extLst>
      <p:ext uri="{BB962C8B-B14F-4D97-AF65-F5344CB8AC3E}">
        <p14:creationId xmlns:p14="http://schemas.microsoft.com/office/powerpoint/2010/main" xmlns="" val="20840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pPr/>
              <a:t>1</a:t>
            </a:fld>
            <a:endParaRPr lang="en-AU"/>
          </a:p>
        </p:txBody>
      </p:sp>
    </p:spTree>
    <p:extLst>
      <p:ext uri="{BB962C8B-B14F-4D97-AF65-F5344CB8AC3E}">
        <p14:creationId xmlns:p14="http://schemas.microsoft.com/office/powerpoint/2010/main" xmlns="" val="1492510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D20EF431-AFA8-4D6A-9CE8-CFDA71879E19}" type="slidenum">
              <a:rPr lang="en-AU" smtClean="0"/>
              <a:pPr/>
              <a:t>2</a:t>
            </a:fld>
            <a:endParaRPr lang="en-AU"/>
          </a:p>
        </p:txBody>
      </p:sp>
    </p:spTree>
    <p:extLst>
      <p:ext uri="{BB962C8B-B14F-4D97-AF65-F5344CB8AC3E}">
        <p14:creationId xmlns:p14="http://schemas.microsoft.com/office/powerpoint/2010/main" xmlns="" val="4198169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008000" y="2592000"/>
            <a:ext cx="7560000" cy="2016000"/>
          </a:xfrm>
        </p:spPr>
        <p:txBody>
          <a:bodyPr anchor="ctr" anchorCtr="0">
            <a:noAutofit/>
          </a:bodyPr>
          <a:lstStyle>
            <a:lvl1pPr algn="l">
              <a:lnSpc>
                <a:spcPts val="7000"/>
              </a:lnSpc>
              <a:defRPr sz="64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008000" y="4680000"/>
            <a:ext cx="7560000" cy="720000"/>
          </a:xfrm>
        </p:spPr>
        <p:txBody>
          <a:bodyPr>
            <a:noAutofit/>
          </a:bodyPr>
          <a:lstStyle>
            <a:lvl1pPr marL="0" indent="0" algn="l">
              <a:lnSpc>
                <a:spcPts val="3800"/>
              </a:lnSpc>
              <a:buNone/>
              <a:defRPr sz="3400" b="1">
                <a:solidFill>
                  <a:srgbClr val="93B8D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0" y="5995769"/>
            <a:ext cx="1008000" cy="311045"/>
          </a:xfrm>
        </p:spPr>
        <p:txBody>
          <a:bodyPr anchor="t" anchorCtr="0"/>
          <a:lstStyle>
            <a:lvl1pPr>
              <a:lnSpc>
                <a:spcPts val="1400"/>
              </a:lnSpc>
              <a:defRPr sz="1000" b="0">
                <a:solidFill>
                  <a:schemeClr val="bg1"/>
                </a:solidFill>
              </a:defRPr>
            </a:lvl1pPr>
          </a:lstStyle>
          <a:p>
            <a:fld id="{9C159DC8-579D-4807-B8C5-C7F9A0B32EFB}" type="datetime1">
              <a:rPr lang="en-AU" smtClean="0"/>
              <a:pPr/>
              <a:t>16/05/2016</a:t>
            </a:fld>
            <a:endParaRPr lang="en-AU" dirty="0"/>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314A77E5-93D7-49BF-9E9A-8E3B2A93FAB4}" type="slidenum">
              <a:rPr lang="en-AU" smtClean="0"/>
              <a:pPr/>
              <a:t>‹#›</a:t>
            </a:fld>
            <a:endParaRPr lang="en-AU" dirty="0"/>
          </a:p>
        </p:txBody>
      </p:sp>
    </p:spTree>
    <p:extLst>
      <p:ext uri="{BB962C8B-B14F-4D97-AF65-F5344CB8AC3E}">
        <p14:creationId xmlns:p14="http://schemas.microsoft.com/office/powerpoint/2010/main" xmlns="" val="2773287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8000" y="208547"/>
            <a:ext cx="7128000" cy="1700464"/>
          </a:xfrm>
        </p:spPr>
        <p:txBody>
          <a:bodyPr anchor="b" anchorCtr="0"/>
          <a:lstStyle>
            <a:lvl1pPr>
              <a:lnSpc>
                <a:spcPts val="6000"/>
              </a:lnSpc>
              <a:defRPr sz="5000"/>
            </a:lvl1pPr>
          </a:lstStyle>
          <a:p>
            <a:r>
              <a:rPr lang="en-US" smtClean="0"/>
              <a:t>Click to edit Master title style</a:t>
            </a:r>
            <a:endParaRPr lang="en-AU" dirty="0"/>
          </a:p>
        </p:txBody>
      </p:sp>
      <p:sp>
        <p:nvSpPr>
          <p:cNvPr id="3" name="Text Placeholder 2"/>
          <p:cNvSpPr>
            <a:spLocks noGrp="1"/>
          </p:cNvSpPr>
          <p:nvPr>
            <p:ph type="body" idx="1"/>
          </p:nvPr>
        </p:nvSpPr>
        <p:spPr>
          <a:xfrm>
            <a:off x="1008000" y="2304000"/>
            <a:ext cx="7128000" cy="1500187"/>
          </a:xfrm>
        </p:spPr>
        <p:txBody>
          <a:bodyPr/>
          <a:lstStyle>
            <a:lvl1pPr marL="0" indent="0">
              <a:lnSpc>
                <a:spcPts val="3800"/>
              </a:lnSpc>
              <a:buNone/>
              <a:defRPr sz="3400" b="1">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0" y="5979727"/>
            <a:ext cx="1008000" cy="311045"/>
          </a:xfrm>
        </p:spPr>
        <p:txBody>
          <a:bodyPr/>
          <a:lstStyle/>
          <a:p>
            <a:fld id="{BDA09188-E533-4940-9104-049B90CCD999}" type="datetime1">
              <a:rPr lang="en-AU" smtClean="0"/>
              <a:pPr/>
              <a:t>16/05/2016</a:t>
            </a:fld>
            <a:endParaRPr lang="en-AU" dirty="0"/>
          </a:p>
        </p:txBody>
      </p:sp>
      <p:sp>
        <p:nvSpPr>
          <p:cNvPr id="5" name="Footer Placeholder 4"/>
          <p:cNvSpPr>
            <a:spLocks noGrp="1"/>
          </p:cNvSpPr>
          <p:nvPr>
            <p:ph type="ftr" sz="quarter" idx="11"/>
          </p:nvPr>
        </p:nvSpPr>
        <p:spPr>
          <a:xfrm>
            <a:off x="1008001" y="5979727"/>
            <a:ext cx="4831326" cy="311045"/>
          </a:xfrm>
        </p:spPr>
        <p:txBody>
          <a:bodyPr/>
          <a:lstStyle/>
          <a:p>
            <a:endParaRPr lang="en-AU" dirty="0"/>
          </a:p>
        </p:txBody>
      </p:sp>
      <p:sp>
        <p:nvSpPr>
          <p:cNvPr id="6" name="Slide Number Placeholder 5"/>
          <p:cNvSpPr>
            <a:spLocks noGrp="1"/>
          </p:cNvSpPr>
          <p:nvPr>
            <p:ph type="sldNum" sz="quarter" idx="12"/>
          </p:nvPr>
        </p:nvSpPr>
        <p:spPr>
          <a:xfrm>
            <a:off x="8502316" y="5979727"/>
            <a:ext cx="641683" cy="311045"/>
          </a:xfrm>
        </p:spPr>
        <p:txBody>
          <a:bodyPr/>
          <a:lstStyle>
            <a:lvl1pPr algn="l">
              <a:defRPr/>
            </a:lvl1pPr>
          </a:lstStyle>
          <a:p>
            <a:fld id="{0013C598-C5DF-4DCD-83D1-068DC01C8172}" type="slidenum">
              <a:rPr lang="en-AU" smtClean="0"/>
              <a:pPr/>
              <a:t>‹#›</a:t>
            </a:fld>
            <a:endParaRPr lang="en-AU" dirty="0"/>
          </a:p>
        </p:txBody>
      </p:sp>
    </p:spTree>
    <p:extLst>
      <p:ext uri="{BB962C8B-B14F-4D97-AF65-F5344CB8AC3E}">
        <p14:creationId xmlns:p14="http://schemas.microsoft.com/office/powerpoint/2010/main" xmlns="" val="4105401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8000" y="967706"/>
            <a:ext cx="7128000" cy="756000"/>
          </a:xfrm>
        </p:spPr>
        <p:txBody>
          <a:bodyPr/>
          <a:lstStyle>
            <a:lvl1pPr>
              <a:lnSpc>
                <a:spcPts val="4800"/>
              </a:lnSpc>
              <a:defRPr sz="4000" spc="0" baseline="0"/>
            </a:lvl1pPr>
          </a:lstStyle>
          <a:p>
            <a:r>
              <a:rPr lang="en-US" smtClean="0"/>
              <a:t>Click to edit Master title style</a:t>
            </a:r>
            <a:endParaRPr lang="en-US" dirty="0"/>
          </a:p>
        </p:txBody>
      </p:sp>
      <p:sp>
        <p:nvSpPr>
          <p:cNvPr id="3" name="Content Placeholder 2"/>
          <p:cNvSpPr>
            <a:spLocks noGrp="1"/>
          </p:cNvSpPr>
          <p:nvPr>
            <p:ph idx="1"/>
          </p:nvPr>
        </p:nvSpPr>
        <p:spPr>
          <a:xfrm>
            <a:off x="1008000" y="2012812"/>
            <a:ext cx="7128000" cy="3600000"/>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0" y="5982129"/>
            <a:ext cx="1007999" cy="311044"/>
          </a:xfrm>
        </p:spPr>
        <p:txBody>
          <a:bodyPr/>
          <a:lstStyle/>
          <a:p>
            <a:fld id="{8E8A2813-D716-42C7-A92D-FC973665080B}"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Tree>
    <p:extLst>
      <p:ext uri="{BB962C8B-B14F-4D97-AF65-F5344CB8AC3E}">
        <p14:creationId xmlns:p14="http://schemas.microsoft.com/office/powerpoint/2010/main" xmlns="" val="10035142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ith Title">
    <p:spTree>
      <p:nvGrpSpPr>
        <p:cNvPr id="1" name=""/>
        <p:cNvGrpSpPr/>
        <p:nvPr/>
      </p:nvGrpSpPr>
      <p:grpSpPr>
        <a:xfrm>
          <a:off x="0" y="0"/>
          <a:ext cx="0" cy="0"/>
          <a:chOff x="0" y="0"/>
          <a:chExt cx="0" cy="0"/>
        </a:xfrm>
      </p:grpSpPr>
      <p:sp>
        <p:nvSpPr>
          <p:cNvPr id="2" name="Title 1"/>
          <p:cNvSpPr>
            <a:spLocks noGrp="1"/>
          </p:cNvSpPr>
          <p:nvPr>
            <p:ph type="title"/>
          </p:nvPr>
        </p:nvSpPr>
        <p:spPr>
          <a:xfrm>
            <a:off x="1008000" y="967706"/>
            <a:ext cx="7128000" cy="756000"/>
          </a:xfrm>
        </p:spPr>
        <p:txBody>
          <a:bodyPr/>
          <a:lstStyle>
            <a:lvl1pPr>
              <a:lnSpc>
                <a:spcPts val="4800"/>
              </a:lnSpc>
              <a:defRPr sz="4000" spc="0" baseline="0"/>
            </a:lvl1pPr>
          </a:lstStyle>
          <a:p>
            <a:r>
              <a:rPr lang="en-US" smtClean="0"/>
              <a:t>Click to edit Master title style</a:t>
            </a:r>
            <a:endParaRPr lang="en-US" dirty="0"/>
          </a:p>
        </p:txBody>
      </p:sp>
      <p:sp>
        <p:nvSpPr>
          <p:cNvPr id="3" name="Content Placeholder 2"/>
          <p:cNvSpPr>
            <a:spLocks noGrp="1"/>
          </p:cNvSpPr>
          <p:nvPr>
            <p:ph idx="1" hasCustomPrompt="1"/>
          </p:nvPr>
        </p:nvSpPr>
        <p:spPr>
          <a:xfrm>
            <a:off x="1008000" y="2321780"/>
            <a:ext cx="3500390" cy="3291031"/>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dirty="0" smtClean="0"/>
              <a:t>Click to 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5982129"/>
            <a:ext cx="1007999" cy="311044"/>
          </a:xfrm>
        </p:spPr>
        <p:txBody>
          <a:bodyPr/>
          <a:lstStyle/>
          <a:p>
            <a:fld id="{FEF113F5-D4E0-4979-BC5E-9B72A6459F00}"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
        <p:nvSpPr>
          <p:cNvPr id="11" name="Text Placeholder 2"/>
          <p:cNvSpPr>
            <a:spLocks noGrp="1"/>
          </p:cNvSpPr>
          <p:nvPr>
            <p:ph type="body" idx="14" hasCustomPrompt="1"/>
          </p:nvPr>
        </p:nvSpPr>
        <p:spPr>
          <a:xfrm>
            <a:off x="1011643" y="1883922"/>
            <a:ext cx="3485438" cy="354533"/>
          </a:xfrm>
        </p:spPr>
        <p:txBody>
          <a:bodyPr anchor="ctr"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title</a:t>
            </a:r>
          </a:p>
        </p:txBody>
      </p:sp>
      <p:sp>
        <p:nvSpPr>
          <p:cNvPr id="14" name="Content Placeholder 2"/>
          <p:cNvSpPr>
            <a:spLocks noGrp="1"/>
          </p:cNvSpPr>
          <p:nvPr>
            <p:ph idx="15" hasCustomPrompt="1"/>
          </p:nvPr>
        </p:nvSpPr>
        <p:spPr>
          <a:xfrm>
            <a:off x="4611757" y="2323104"/>
            <a:ext cx="3523753" cy="3291031"/>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dirty="0" smtClean="0"/>
              <a:t>Click to 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2"/>
          <p:cNvSpPr>
            <a:spLocks noGrp="1"/>
          </p:cNvSpPr>
          <p:nvPr>
            <p:ph type="body" idx="16" hasCustomPrompt="1"/>
          </p:nvPr>
        </p:nvSpPr>
        <p:spPr>
          <a:xfrm>
            <a:off x="4616553" y="1885246"/>
            <a:ext cx="3508701" cy="354533"/>
          </a:xfrm>
        </p:spPr>
        <p:txBody>
          <a:bodyPr anchor="ctr" anchorCtr="0"/>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title</a:t>
            </a:r>
          </a:p>
        </p:txBody>
      </p:sp>
    </p:spTree>
    <p:extLst>
      <p:ext uri="{BB962C8B-B14F-4D97-AF65-F5344CB8AC3E}">
        <p14:creationId xmlns:p14="http://schemas.microsoft.com/office/powerpoint/2010/main" xmlns="" val="36812978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no Title">
    <p:spTree>
      <p:nvGrpSpPr>
        <p:cNvPr id="1" name=""/>
        <p:cNvGrpSpPr/>
        <p:nvPr/>
      </p:nvGrpSpPr>
      <p:grpSpPr>
        <a:xfrm>
          <a:off x="0" y="0"/>
          <a:ext cx="0" cy="0"/>
          <a:chOff x="0" y="0"/>
          <a:chExt cx="0" cy="0"/>
        </a:xfrm>
      </p:grpSpPr>
      <p:sp>
        <p:nvSpPr>
          <p:cNvPr id="2" name="Title 1"/>
          <p:cNvSpPr>
            <a:spLocks noGrp="1"/>
          </p:cNvSpPr>
          <p:nvPr>
            <p:ph type="title"/>
          </p:nvPr>
        </p:nvSpPr>
        <p:spPr>
          <a:xfrm>
            <a:off x="1008000" y="967706"/>
            <a:ext cx="7128000" cy="756000"/>
          </a:xfrm>
        </p:spPr>
        <p:txBody>
          <a:bodyPr/>
          <a:lstStyle>
            <a:lvl1pPr>
              <a:lnSpc>
                <a:spcPts val="4800"/>
              </a:lnSpc>
              <a:defRPr sz="4000" spc="0" baseline="0"/>
            </a:lvl1pPr>
          </a:lstStyle>
          <a:p>
            <a:r>
              <a:rPr lang="en-US" smtClean="0"/>
              <a:t>Click to edit Master title style</a:t>
            </a:r>
            <a:endParaRPr lang="en-US" dirty="0"/>
          </a:p>
        </p:txBody>
      </p:sp>
      <p:sp>
        <p:nvSpPr>
          <p:cNvPr id="3" name="Content Placeholder 2"/>
          <p:cNvSpPr>
            <a:spLocks noGrp="1"/>
          </p:cNvSpPr>
          <p:nvPr>
            <p:ph idx="1" hasCustomPrompt="1"/>
          </p:nvPr>
        </p:nvSpPr>
        <p:spPr>
          <a:xfrm>
            <a:off x="1008000" y="1876508"/>
            <a:ext cx="3500390" cy="3736303"/>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dirty="0" smtClean="0"/>
              <a:t>Click to 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5982129"/>
            <a:ext cx="1007999" cy="311044"/>
          </a:xfrm>
        </p:spPr>
        <p:txBody>
          <a:bodyPr/>
          <a:lstStyle/>
          <a:p>
            <a:fld id="{CF4699BD-CE3A-4874-960F-F25613F26133}"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
        <p:nvSpPr>
          <p:cNvPr id="14" name="Content Placeholder 2"/>
          <p:cNvSpPr>
            <a:spLocks noGrp="1"/>
          </p:cNvSpPr>
          <p:nvPr>
            <p:ph idx="15" hasCustomPrompt="1"/>
          </p:nvPr>
        </p:nvSpPr>
        <p:spPr>
          <a:xfrm>
            <a:off x="4611757" y="1876508"/>
            <a:ext cx="3523753" cy="3737627"/>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dirty="0" smtClean="0"/>
              <a:t>Click to insert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302507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8000" y="967706"/>
            <a:ext cx="7128000" cy="756000"/>
          </a:xfrm>
        </p:spPr>
        <p:txBody>
          <a:bodyPr/>
          <a:lstStyle>
            <a:lvl1pPr>
              <a:lnSpc>
                <a:spcPts val="4800"/>
              </a:lnSpc>
              <a:defRPr sz="4000" spc="0" baseline="0"/>
            </a:lvl1pPr>
          </a:lstStyle>
          <a:p>
            <a:r>
              <a:rPr lang="en-US" smtClean="0"/>
              <a:t>Click to edit Master title style</a:t>
            </a:r>
            <a:endParaRPr lang="en-US" dirty="0"/>
          </a:p>
        </p:txBody>
      </p:sp>
      <p:sp>
        <p:nvSpPr>
          <p:cNvPr id="4" name="Date Placeholder 3"/>
          <p:cNvSpPr>
            <a:spLocks noGrp="1"/>
          </p:cNvSpPr>
          <p:nvPr>
            <p:ph type="dt" sz="half" idx="10"/>
          </p:nvPr>
        </p:nvSpPr>
        <p:spPr>
          <a:xfrm>
            <a:off x="0" y="5982129"/>
            <a:ext cx="1007999" cy="311044"/>
          </a:xfrm>
        </p:spPr>
        <p:txBody>
          <a:bodyPr/>
          <a:lstStyle/>
          <a:p>
            <a:fld id="{E0200BC6-934D-4DB9-889E-046EA83C588F}"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Tree>
    <p:extLst>
      <p:ext uri="{BB962C8B-B14F-4D97-AF65-F5344CB8AC3E}">
        <p14:creationId xmlns:p14="http://schemas.microsoft.com/office/powerpoint/2010/main" xmlns="" val="7865345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No 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8000" y="2012812"/>
            <a:ext cx="7128000" cy="3600000"/>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0" y="5982129"/>
            <a:ext cx="1007999" cy="311044"/>
          </a:xfrm>
        </p:spPr>
        <p:txBody>
          <a:bodyPr/>
          <a:lstStyle/>
          <a:p>
            <a:fld id="{3909C3C5-BD19-4C6A-8E66-BC9CB768E5CE}"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Tree>
    <p:extLst>
      <p:ext uri="{BB962C8B-B14F-4D97-AF65-F5344CB8AC3E}">
        <p14:creationId xmlns:p14="http://schemas.microsoft.com/office/powerpoint/2010/main" xmlns="" val="7865345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0" y="5982129"/>
            <a:ext cx="1007999" cy="311044"/>
          </a:xfrm>
        </p:spPr>
        <p:txBody>
          <a:bodyPr/>
          <a:lstStyle/>
          <a:p>
            <a:fld id="{37BE6E6E-14ED-49BD-99E5-A16A86538C6F}" type="datetime1">
              <a:rPr lang="en-AU" smtClean="0"/>
              <a:pPr/>
              <a:t>16/05/2016</a:t>
            </a:fld>
            <a:endParaRPr lang="en-AU" dirty="0"/>
          </a:p>
        </p:txBody>
      </p:sp>
      <p:sp>
        <p:nvSpPr>
          <p:cNvPr id="5" name="Footer Placeholder 4"/>
          <p:cNvSpPr>
            <a:spLocks noGrp="1"/>
          </p:cNvSpPr>
          <p:nvPr>
            <p:ph type="ftr" sz="quarter" idx="11"/>
          </p:nvPr>
        </p:nvSpPr>
        <p:spPr>
          <a:xfrm>
            <a:off x="1007999" y="5982129"/>
            <a:ext cx="4791221" cy="311044"/>
          </a:xfrm>
        </p:spPr>
        <p:txBody>
          <a:bodyPr/>
          <a:lstStyle/>
          <a:p>
            <a:endParaRPr lang="en-AU" dirty="0"/>
          </a:p>
        </p:txBody>
      </p:sp>
      <p:sp>
        <p:nvSpPr>
          <p:cNvPr id="6" name="Slide Number Placeholder 5"/>
          <p:cNvSpPr>
            <a:spLocks noGrp="1"/>
          </p:cNvSpPr>
          <p:nvPr>
            <p:ph type="sldNum" sz="quarter" idx="12"/>
          </p:nvPr>
        </p:nvSpPr>
        <p:spPr>
          <a:xfrm>
            <a:off x="8502316" y="5982129"/>
            <a:ext cx="641684" cy="311044"/>
          </a:xfrm>
        </p:spPr>
        <p:txBody>
          <a:bodyPr/>
          <a:lstStyle>
            <a:lvl1pPr algn="l">
              <a:defRPr/>
            </a:lvl1pPr>
          </a:lstStyle>
          <a:p>
            <a:fld id="{314A77E5-93D7-49BF-9E9A-8E3B2A93FAB4}" type="slidenum">
              <a:rPr lang="en-AU" smtClean="0"/>
              <a:pPr/>
              <a:t>‹#›</a:t>
            </a:fld>
            <a:endParaRPr lang="en-AU"/>
          </a:p>
        </p:txBody>
      </p:sp>
    </p:spTree>
    <p:extLst>
      <p:ext uri="{BB962C8B-B14F-4D97-AF65-F5344CB8AC3E}">
        <p14:creationId xmlns:p14="http://schemas.microsoft.com/office/powerpoint/2010/main" xmlns="" val="368022088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0" y="5740604"/>
            <a:ext cx="9144000" cy="722376"/>
          </a:xfrm>
          <a:prstGeom prst="rect">
            <a:avLst/>
          </a:prstGeom>
        </p:spPr>
      </p:pic>
      <p:sp>
        <p:nvSpPr>
          <p:cNvPr id="2" name="Title Placeholder 1"/>
          <p:cNvSpPr>
            <a:spLocks noGrp="1"/>
          </p:cNvSpPr>
          <p:nvPr>
            <p:ph type="title"/>
          </p:nvPr>
        </p:nvSpPr>
        <p:spPr>
          <a:xfrm>
            <a:off x="1008000" y="967706"/>
            <a:ext cx="7128000" cy="756000"/>
          </a:xfrm>
          <a:prstGeom prst="rect">
            <a:avLst/>
          </a:prstGeom>
        </p:spPr>
        <p:txBody>
          <a:bodyPr vert="horz" lIns="0" tIns="0" rIns="0" bIns="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8000" y="2051811"/>
            <a:ext cx="7128000" cy="3392772"/>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0" y="5995769"/>
            <a:ext cx="1008000" cy="311045"/>
          </a:xfrm>
          <a:prstGeom prst="rect">
            <a:avLst/>
          </a:prstGeom>
        </p:spPr>
        <p:txBody>
          <a:bodyPr vert="horz" lIns="0" tIns="0" rIns="0" bIns="0" rtlCol="0" anchor="ctr"/>
          <a:lstStyle>
            <a:lvl1pPr algn="ctr">
              <a:lnSpc>
                <a:spcPts val="1400"/>
              </a:lnSpc>
              <a:defRPr sz="1000">
                <a:solidFill>
                  <a:schemeClr val="bg1"/>
                </a:solidFill>
              </a:defRPr>
            </a:lvl1pPr>
          </a:lstStyle>
          <a:p>
            <a:fld id="{5B3871A8-EACF-403F-A9B1-BE5E909ED498}" type="datetime1">
              <a:rPr lang="en-AU" smtClean="0"/>
              <a:pPr/>
              <a:t>16/05/2016</a:t>
            </a:fld>
            <a:endParaRPr lang="en-AU" dirty="0"/>
          </a:p>
        </p:txBody>
      </p:sp>
      <p:sp>
        <p:nvSpPr>
          <p:cNvPr id="5" name="Footer Placeholder 4"/>
          <p:cNvSpPr>
            <a:spLocks noGrp="1"/>
          </p:cNvSpPr>
          <p:nvPr>
            <p:ph type="ftr" sz="quarter" idx="3"/>
          </p:nvPr>
        </p:nvSpPr>
        <p:spPr>
          <a:xfrm>
            <a:off x="1008001" y="5995769"/>
            <a:ext cx="4831326" cy="311045"/>
          </a:xfrm>
          <a:prstGeom prst="rect">
            <a:avLst/>
          </a:prstGeom>
        </p:spPr>
        <p:txBody>
          <a:bodyPr vert="horz" lIns="0" tIns="0" rIns="0" bIns="0" rtlCol="0" anchor="ctr"/>
          <a:lstStyle>
            <a:lvl1pPr algn="l">
              <a:lnSpc>
                <a:spcPts val="1400"/>
              </a:lnSpc>
              <a:defRPr sz="1000">
                <a:solidFill>
                  <a:schemeClr val="bg1"/>
                </a:solidFill>
              </a:defRPr>
            </a:lvl1pPr>
          </a:lstStyle>
          <a:p>
            <a:endParaRPr lang="en-AU" dirty="0"/>
          </a:p>
        </p:txBody>
      </p:sp>
      <p:sp>
        <p:nvSpPr>
          <p:cNvPr id="6" name="Slide Number Placeholder 5"/>
          <p:cNvSpPr>
            <a:spLocks noGrp="1"/>
          </p:cNvSpPr>
          <p:nvPr>
            <p:ph type="sldNum" sz="quarter" idx="4"/>
          </p:nvPr>
        </p:nvSpPr>
        <p:spPr>
          <a:xfrm>
            <a:off x="8502316" y="5995769"/>
            <a:ext cx="641683" cy="311045"/>
          </a:xfrm>
          <a:prstGeom prst="rect">
            <a:avLst/>
          </a:prstGeom>
        </p:spPr>
        <p:txBody>
          <a:bodyPr vert="horz" lIns="0" tIns="0" rIns="0" bIns="0" rtlCol="0" anchor="ctr"/>
          <a:lstStyle>
            <a:lvl1pPr algn="ctr">
              <a:lnSpc>
                <a:spcPts val="1400"/>
              </a:lnSpc>
              <a:defRPr sz="1000">
                <a:solidFill>
                  <a:schemeClr val="bg1"/>
                </a:solidFill>
              </a:defRPr>
            </a:lvl1pPr>
          </a:lstStyle>
          <a:p>
            <a:pPr algn="l"/>
            <a:fld id="{314A77E5-93D7-49BF-9E9A-8E3B2A93FAB4}" type="slidenum">
              <a:rPr lang="en-AU" smtClean="0"/>
              <a:pPr algn="l"/>
              <a:t>‹#›</a:t>
            </a:fld>
            <a:endParaRPr lang="en-AU" dirty="0"/>
          </a:p>
        </p:txBody>
      </p:sp>
      <p:sp>
        <p:nvSpPr>
          <p:cNvPr id="9" name="TextBox 8"/>
          <p:cNvSpPr txBox="1"/>
          <p:nvPr/>
        </p:nvSpPr>
        <p:spPr>
          <a:xfrm>
            <a:off x="6472625" y="5979726"/>
            <a:ext cx="1917760" cy="311045"/>
          </a:xfrm>
          <a:prstGeom prst="rect">
            <a:avLst/>
          </a:prstGeom>
          <a:noFill/>
        </p:spPr>
        <p:txBody>
          <a:bodyPr wrap="square" lIns="0" tIns="0" rIns="0" bIns="0" rtlCol="0" anchor="ctr" anchorCtr="0">
            <a:noAutofit/>
          </a:bodyPr>
          <a:lstStyle/>
          <a:p>
            <a:pPr algn="r"/>
            <a:r>
              <a:rPr lang="en-US" sz="1000" dirty="0" smtClean="0">
                <a:solidFill>
                  <a:schemeClr val="bg1"/>
                </a:solidFill>
              </a:rPr>
              <a:t>www.aat.gov.au         //</a:t>
            </a:r>
            <a:endParaRPr lang="en-AU" sz="1000" dirty="0">
              <a:solidFill>
                <a:schemeClr val="bg1"/>
              </a:solidFill>
            </a:endParaRPr>
          </a:p>
        </p:txBody>
      </p:sp>
    </p:spTree>
    <p:extLst>
      <p:ext uri="{BB962C8B-B14F-4D97-AF65-F5344CB8AC3E}">
        <p14:creationId xmlns:p14="http://schemas.microsoft.com/office/powerpoint/2010/main" xmlns="" val="1624952800"/>
      </p:ext>
    </p:extLst>
  </p:cSld>
  <p:clrMap bg1="lt1" tx1="dk1" bg2="lt2" tx2="dk2" accent1="accent1" accent2="accent2" accent3="accent3" accent4="accent4" accent5="accent5" accent6="accent6" hlink="hlink" folHlink="folHlink"/>
  <p:sldLayoutIdLst>
    <p:sldLayoutId id="2147483670" r:id="rId1"/>
    <p:sldLayoutId id="2147483680" r:id="rId2"/>
    <p:sldLayoutId id="2147483673" r:id="rId3"/>
    <p:sldLayoutId id="2147483685" r:id="rId4"/>
    <p:sldLayoutId id="2147483686" r:id="rId5"/>
    <p:sldLayoutId id="2147483681" r:id="rId6"/>
    <p:sldLayoutId id="2147483682" r:id="rId7"/>
    <p:sldLayoutId id="2147483683" r:id="rId8"/>
  </p:sldLayoutIdLst>
  <p:hf hdr="0" ftr="0" dt="0"/>
  <p:txStyles>
    <p:titleStyle>
      <a:lvl1pPr algn="l" defTabSz="914400" rtl="0" eaLnBrk="1" latinLnBrk="0" hangingPunct="1">
        <a:lnSpc>
          <a:spcPts val="4800"/>
        </a:lnSpc>
        <a:spcBef>
          <a:spcPct val="0"/>
        </a:spcBef>
        <a:buNone/>
        <a:defRPr sz="4000" b="1" kern="1200" spc="0" baseline="0">
          <a:solidFill>
            <a:schemeClr val="accent2"/>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400" b="0" kern="1200">
          <a:solidFill>
            <a:schemeClr val="accent2"/>
          </a:solidFill>
          <a:latin typeface="+mn-lt"/>
          <a:ea typeface="+mn-ea"/>
          <a:cs typeface="+mn-cs"/>
        </a:defRPr>
      </a:lvl1pPr>
      <a:lvl2pPr marL="265113"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2pPr>
      <a:lvl3pPr marL="538163"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3pPr>
      <a:lvl4pPr marL="809625" indent="-273050"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4pPr>
      <a:lvl5pPr marL="1074738" indent="-265113" algn="l" defTabSz="914400" rtl="0" eaLnBrk="1" latinLnBrk="0" hangingPunct="1">
        <a:lnSpc>
          <a:spcPts val="3000"/>
        </a:lnSpc>
        <a:spcBef>
          <a:spcPts val="0"/>
        </a:spcBef>
        <a:spcAft>
          <a:spcPts val="600"/>
        </a:spcAft>
        <a:buClr>
          <a:schemeClr val="tx2"/>
        </a:buClr>
        <a:buFont typeface="Arial" panose="020B0604020202020204" pitchFamily="34" charset="0"/>
        <a:buChar char="»"/>
        <a:defRPr sz="2400" b="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8001" y="1453313"/>
            <a:ext cx="7560000" cy="2016000"/>
          </a:xfrm>
        </p:spPr>
        <p:txBody>
          <a:bodyPr/>
          <a:lstStyle/>
          <a:p>
            <a:pPr>
              <a:lnSpc>
                <a:spcPct val="100000"/>
              </a:lnSpc>
            </a:pPr>
            <a:r>
              <a:rPr lang="en-AU" sz="2400" dirty="0" smtClean="0"/>
              <a:t>Ensuring a fair hearing- matters involving persons with a mental illness, cognitive impairment or intellectual disability</a:t>
            </a:r>
            <a:r>
              <a:rPr lang="en-AU" sz="2400" i="1" dirty="0" smtClean="0"/>
              <a:t/>
            </a:r>
            <a:br>
              <a:rPr lang="en-AU" sz="2400" i="1" dirty="0" smtClean="0"/>
            </a:br>
            <a:r>
              <a:rPr lang="en-AU" sz="2400" i="1" dirty="0" smtClean="0"/>
              <a:t/>
            </a:r>
            <a:br>
              <a:rPr lang="en-AU" sz="2400" i="1" dirty="0" smtClean="0"/>
            </a:br>
            <a:r>
              <a:rPr lang="en-AU" sz="2400" i="1" dirty="0" smtClean="0"/>
              <a:t>Ensuring procedural fairness outside the hearing process</a:t>
            </a:r>
            <a:endParaRPr lang="en-AU" sz="2000" dirty="0"/>
          </a:p>
        </p:txBody>
      </p:sp>
      <p:sp>
        <p:nvSpPr>
          <p:cNvPr id="3" name="Subtitle 2"/>
          <p:cNvSpPr>
            <a:spLocks noGrp="1"/>
          </p:cNvSpPr>
          <p:nvPr>
            <p:ph type="subTitle" idx="1"/>
          </p:nvPr>
        </p:nvSpPr>
        <p:spPr>
          <a:xfrm>
            <a:off x="1008001" y="4248679"/>
            <a:ext cx="7560000" cy="1591404"/>
          </a:xfrm>
        </p:spPr>
        <p:txBody>
          <a:bodyPr/>
          <a:lstStyle/>
          <a:p>
            <a:r>
              <a:rPr lang="en-AU" sz="2400" dirty="0" smtClean="0"/>
              <a:t>COAT </a:t>
            </a:r>
            <a:r>
              <a:rPr lang="en-AU" sz="2400" dirty="0"/>
              <a:t>Victoria Conference </a:t>
            </a:r>
            <a:r>
              <a:rPr lang="en-AU" sz="2400" dirty="0" smtClean="0"/>
              <a:t>2016</a:t>
            </a:r>
            <a:endParaRPr lang="en-AU" sz="1600" dirty="0" smtClean="0">
              <a:solidFill>
                <a:schemeClr val="bg1"/>
              </a:solidFill>
            </a:endParaRPr>
          </a:p>
          <a:p>
            <a:r>
              <a:rPr lang="en-AU" sz="1600" dirty="0" smtClean="0">
                <a:solidFill>
                  <a:schemeClr val="bg1"/>
                </a:solidFill>
              </a:rPr>
              <a:t>Susan Woodford, District Registrar, General &amp; </a:t>
            </a:r>
            <a:r>
              <a:rPr lang="en-AU" sz="1600" smtClean="0">
                <a:solidFill>
                  <a:schemeClr val="bg1"/>
                </a:solidFill>
              </a:rPr>
              <a:t>Other Divisions, </a:t>
            </a:r>
            <a:endParaRPr lang="en-AU" sz="1600" dirty="0" smtClean="0">
              <a:solidFill>
                <a:schemeClr val="bg1"/>
              </a:solidFill>
            </a:endParaRPr>
          </a:p>
          <a:p>
            <a:r>
              <a:rPr lang="en-AU" sz="1600" dirty="0" smtClean="0">
                <a:solidFill>
                  <a:schemeClr val="bg1"/>
                </a:solidFill>
              </a:rPr>
              <a:t>Administrative </a:t>
            </a:r>
            <a:r>
              <a:rPr lang="en-AU" sz="1600" dirty="0">
                <a:solidFill>
                  <a:schemeClr val="bg1"/>
                </a:solidFill>
              </a:rPr>
              <a:t>Appeals </a:t>
            </a:r>
            <a:r>
              <a:rPr lang="en-AU" sz="1600" dirty="0" smtClean="0">
                <a:solidFill>
                  <a:schemeClr val="bg1"/>
                </a:solidFill>
              </a:rPr>
              <a:t>Tribunal, Melbourne </a:t>
            </a:r>
            <a:endParaRPr lang="en-AU" sz="2400" dirty="0"/>
          </a:p>
        </p:txBody>
      </p:sp>
      <p:sp>
        <p:nvSpPr>
          <p:cNvPr id="5" name="TextBox 4"/>
          <p:cNvSpPr txBox="1"/>
          <p:nvPr/>
        </p:nvSpPr>
        <p:spPr>
          <a:xfrm>
            <a:off x="1747879" y="6149947"/>
            <a:ext cx="3414839" cy="307777"/>
          </a:xfrm>
          <a:prstGeom prst="rect">
            <a:avLst/>
          </a:prstGeom>
          <a:noFill/>
        </p:spPr>
        <p:txBody>
          <a:bodyPr wrap="square" lIns="0" tIns="0" rIns="0" bIns="0" rtlCol="0">
            <a:spAutoFit/>
          </a:bodyPr>
          <a:lstStyle/>
          <a:p>
            <a:pPr>
              <a:lnSpc>
                <a:spcPts val="2400"/>
              </a:lnSpc>
            </a:pPr>
            <a:r>
              <a:rPr lang="en-US" sz="2000" b="1" dirty="0" smtClean="0">
                <a:solidFill>
                  <a:schemeClr val="bg1"/>
                </a:solidFill>
              </a:rPr>
              <a:t>www.aat.gov.au</a:t>
            </a:r>
            <a:endParaRPr lang="en-AU" sz="2000" b="1" dirty="0">
              <a:solidFill>
                <a:schemeClr val="bg1"/>
              </a:solidFill>
            </a:endParaRPr>
          </a:p>
        </p:txBody>
      </p:sp>
      <p:sp>
        <p:nvSpPr>
          <p:cNvPr id="4" name="Slide Number Placeholder 3"/>
          <p:cNvSpPr>
            <a:spLocks noGrp="1"/>
          </p:cNvSpPr>
          <p:nvPr>
            <p:ph type="sldNum" sz="quarter" idx="12"/>
          </p:nvPr>
        </p:nvSpPr>
        <p:spPr/>
        <p:txBody>
          <a:bodyPr/>
          <a:lstStyle/>
          <a:p>
            <a:fld id="{314A77E5-93D7-49BF-9E9A-8E3B2A93FAB4}" type="slidenum">
              <a:rPr lang="en-AU" smtClean="0"/>
              <a:pPr/>
              <a:t>1</a:t>
            </a:fld>
            <a:endParaRPr lang="en-AU" dirty="0"/>
          </a:p>
        </p:txBody>
      </p:sp>
    </p:spTree>
    <p:extLst>
      <p:ext uri="{BB962C8B-B14F-4D97-AF65-F5344CB8AC3E}">
        <p14:creationId xmlns:p14="http://schemas.microsoft.com/office/powerpoint/2010/main" xmlns="" val="3134999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AU" sz="2800" dirty="0" smtClean="0"/>
              <a:t>Ensuring procedural fairness outside the hearing process</a:t>
            </a:r>
            <a:endParaRPr lang="en-AU" sz="2800" dirty="0"/>
          </a:p>
        </p:txBody>
      </p:sp>
      <p:sp>
        <p:nvSpPr>
          <p:cNvPr id="5" name="Content Placeholder 4"/>
          <p:cNvSpPr>
            <a:spLocks noGrp="1"/>
          </p:cNvSpPr>
          <p:nvPr>
            <p:ph idx="1"/>
          </p:nvPr>
        </p:nvSpPr>
        <p:spPr/>
        <p:txBody>
          <a:bodyPr/>
          <a:lstStyle/>
          <a:p>
            <a:pPr lvl="0"/>
            <a:endParaRPr lang="en-AU" sz="2000" dirty="0" smtClean="0"/>
          </a:p>
          <a:p>
            <a:pPr marL="342900" lvl="0" indent="-342900">
              <a:buFont typeface="Arial" panose="020B0604020202020204" pitchFamily="34" charset="0"/>
              <a:buChar char="•"/>
            </a:pPr>
            <a:r>
              <a:rPr lang="en-AU" sz="2000" dirty="0" smtClean="0"/>
              <a:t>Mason J in </a:t>
            </a:r>
            <a:r>
              <a:rPr lang="en-AU" sz="2000" i="1" u="sng" dirty="0" err="1" smtClean="0"/>
              <a:t>Kioa</a:t>
            </a:r>
            <a:r>
              <a:rPr lang="en-AU" sz="2000" i="1" u="sng" dirty="0" smtClean="0"/>
              <a:t> v West</a:t>
            </a:r>
            <a:r>
              <a:rPr lang="en-AU" sz="2000" dirty="0" smtClean="0"/>
              <a:t> (1985) 159 CLR 550 at 585 –      ‘the expression “procedural fairness” more aptly conveys the notion of a flexible obligation to adopt fair procedures which are appropriate and adapted to the circumstances of the particular case … The critical question … is : what does the duty to act fairly require in </a:t>
            </a:r>
            <a:r>
              <a:rPr lang="en-AU" sz="2000" dirty="0"/>
              <a:t>the circumstances of the particular </a:t>
            </a:r>
            <a:r>
              <a:rPr lang="en-AU" sz="2000" dirty="0" smtClean="0"/>
              <a:t>case?’</a:t>
            </a:r>
          </a:p>
        </p:txBody>
      </p:sp>
      <p:sp>
        <p:nvSpPr>
          <p:cNvPr id="6" name="Slide Number Placeholder 5"/>
          <p:cNvSpPr>
            <a:spLocks noGrp="1"/>
          </p:cNvSpPr>
          <p:nvPr>
            <p:ph type="sldNum" sz="quarter" idx="12"/>
          </p:nvPr>
        </p:nvSpPr>
        <p:spPr/>
        <p:txBody>
          <a:bodyPr/>
          <a:lstStyle/>
          <a:p>
            <a:fld id="{314A77E5-93D7-49BF-9E9A-8E3B2A93FAB4}" type="slidenum">
              <a:rPr lang="en-AU" smtClean="0"/>
              <a:pPr/>
              <a:t>2</a:t>
            </a:fld>
            <a:endParaRPr lang="en-AU"/>
          </a:p>
        </p:txBody>
      </p:sp>
    </p:spTree>
    <p:extLst>
      <p:ext uri="{BB962C8B-B14F-4D97-AF65-F5344CB8AC3E}">
        <p14:creationId xmlns:p14="http://schemas.microsoft.com/office/powerpoint/2010/main" xmlns="" val="2766744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2800" dirty="0" smtClean="0"/>
              <a:t>What does that mean in the context of an application to a tribunal?</a:t>
            </a:r>
            <a:endParaRPr lang="en-AU" sz="2800" dirty="0"/>
          </a:p>
        </p:txBody>
      </p:sp>
      <p:sp>
        <p:nvSpPr>
          <p:cNvPr id="3" name="Content Placeholder 2"/>
          <p:cNvSpPr>
            <a:spLocks noGrp="1"/>
          </p:cNvSpPr>
          <p:nvPr>
            <p:ph idx="1"/>
          </p:nvPr>
        </p:nvSpPr>
        <p:spPr/>
        <p:txBody>
          <a:bodyPr/>
          <a:lstStyle/>
          <a:p>
            <a:pPr>
              <a:lnSpc>
                <a:spcPct val="100000"/>
              </a:lnSpc>
            </a:pPr>
            <a:endParaRPr lang="en-AU" sz="2000" dirty="0" smtClean="0"/>
          </a:p>
          <a:p>
            <a:pPr>
              <a:lnSpc>
                <a:spcPct val="100000"/>
              </a:lnSpc>
            </a:pPr>
            <a:r>
              <a:rPr lang="en-AU" sz="2000" dirty="0" smtClean="0"/>
              <a:t>It requires the tribunal (that is, registry staff and those involved in the life of an application prior to hearing):</a:t>
            </a:r>
          </a:p>
          <a:p>
            <a:pPr marL="342900" lvl="0" indent="-342900">
              <a:lnSpc>
                <a:spcPct val="100000"/>
              </a:lnSpc>
              <a:buFont typeface="Arial" panose="020B0604020202020204" pitchFamily="34" charset="0"/>
              <a:buChar char="•"/>
            </a:pPr>
            <a:r>
              <a:rPr lang="en-AU" sz="2000" dirty="0" smtClean="0"/>
              <a:t>to provide parties with information about processes; </a:t>
            </a:r>
          </a:p>
          <a:p>
            <a:pPr marL="342900" lvl="0" indent="-342900">
              <a:lnSpc>
                <a:spcPct val="100000"/>
              </a:lnSpc>
              <a:buFont typeface="Arial" panose="020B0604020202020204" pitchFamily="34" charset="0"/>
              <a:buChar char="•"/>
            </a:pPr>
            <a:r>
              <a:rPr lang="en-AU" sz="2000" dirty="0" smtClean="0"/>
              <a:t>to provide sound administration, ensuring details such as addresses and phone numbers are accurately recorded;</a:t>
            </a:r>
          </a:p>
          <a:p>
            <a:pPr marL="342900" lvl="0" indent="-342900">
              <a:lnSpc>
                <a:spcPct val="100000"/>
              </a:lnSpc>
              <a:buFont typeface="Arial" panose="020B0604020202020204" pitchFamily="34" charset="0"/>
              <a:buChar char="•"/>
            </a:pPr>
            <a:r>
              <a:rPr lang="en-AU" sz="2000" dirty="0" smtClean="0"/>
              <a:t>to provide appropriate aids and resources to ensure that parties are not disadvantaged (for example, interpreters);</a:t>
            </a:r>
          </a:p>
          <a:p>
            <a:pPr marL="342900" lvl="0" indent="-342900">
              <a:lnSpc>
                <a:spcPct val="100000"/>
              </a:lnSpc>
              <a:buFont typeface="Arial" panose="020B0604020202020204" pitchFamily="34" charset="0"/>
              <a:buChar char="•"/>
            </a:pPr>
            <a:endParaRPr lang="en-AU" sz="2000" dirty="0" smtClean="0"/>
          </a:p>
          <a:p>
            <a:endParaRPr lang="en-AU" dirty="0"/>
          </a:p>
        </p:txBody>
      </p:sp>
      <p:sp>
        <p:nvSpPr>
          <p:cNvPr id="4" name="Slide Number Placeholder 3"/>
          <p:cNvSpPr>
            <a:spLocks noGrp="1"/>
          </p:cNvSpPr>
          <p:nvPr>
            <p:ph type="sldNum" sz="quarter" idx="12"/>
          </p:nvPr>
        </p:nvSpPr>
        <p:spPr/>
        <p:txBody>
          <a:bodyPr/>
          <a:lstStyle/>
          <a:p>
            <a:fld id="{314A77E5-93D7-49BF-9E9A-8E3B2A93FAB4}" type="slidenum">
              <a:rPr lang="en-AU" smtClean="0"/>
              <a:pPr/>
              <a:t>3</a:t>
            </a:fld>
            <a:endParaRPr lang="en-AU"/>
          </a:p>
        </p:txBody>
      </p:sp>
    </p:spTree>
    <p:extLst>
      <p:ext uri="{BB962C8B-B14F-4D97-AF65-F5344CB8AC3E}">
        <p14:creationId xmlns:p14="http://schemas.microsoft.com/office/powerpoint/2010/main" xmlns="" val="1564783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2800" dirty="0" smtClean="0"/>
              <a:t>Continued</a:t>
            </a:r>
            <a:endParaRPr lang="en-AU" sz="2800" dirty="0"/>
          </a:p>
        </p:txBody>
      </p:sp>
      <p:sp>
        <p:nvSpPr>
          <p:cNvPr id="3" name="Content Placeholder 2"/>
          <p:cNvSpPr>
            <a:spLocks noGrp="1"/>
          </p:cNvSpPr>
          <p:nvPr>
            <p:ph idx="1"/>
          </p:nvPr>
        </p:nvSpPr>
        <p:spPr/>
        <p:txBody>
          <a:bodyPr/>
          <a:lstStyle/>
          <a:p>
            <a:pPr lvl="1">
              <a:lnSpc>
                <a:spcPct val="100000"/>
              </a:lnSpc>
            </a:pPr>
            <a:r>
              <a:rPr lang="en-AU" sz="2000" dirty="0" smtClean="0"/>
              <a:t>to ensure that information provided by one party is provided in a timely manner to the other party and to the decision-maker, and</a:t>
            </a:r>
            <a:endParaRPr lang="en-AU" sz="2000" dirty="0"/>
          </a:p>
          <a:p>
            <a:pPr lvl="1">
              <a:lnSpc>
                <a:spcPct val="100000"/>
              </a:lnSpc>
            </a:pPr>
            <a:r>
              <a:rPr lang="en-AU" sz="2000" dirty="0" smtClean="0"/>
              <a:t>to afford parties the opportunity to know and understand the case against them and the issues they need to address.</a:t>
            </a:r>
            <a:endParaRPr lang="en-AU" sz="2000" dirty="0"/>
          </a:p>
          <a:p>
            <a:endParaRPr lang="en-AU" dirty="0"/>
          </a:p>
        </p:txBody>
      </p:sp>
      <p:sp>
        <p:nvSpPr>
          <p:cNvPr id="4" name="Slide Number Placeholder 3"/>
          <p:cNvSpPr>
            <a:spLocks noGrp="1"/>
          </p:cNvSpPr>
          <p:nvPr>
            <p:ph type="sldNum" sz="quarter" idx="12"/>
          </p:nvPr>
        </p:nvSpPr>
        <p:spPr/>
        <p:txBody>
          <a:bodyPr/>
          <a:lstStyle/>
          <a:p>
            <a:fld id="{314A77E5-93D7-49BF-9E9A-8E3B2A93FAB4}" type="slidenum">
              <a:rPr lang="en-AU" smtClean="0"/>
              <a:pPr/>
              <a:t>4</a:t>
            </a:fld>
            <a:endParaRPr lang="en-AU"/>
          </a:p>
        </p:txBody>
      </p:sp>
    </p:spTree>
    <p:extLst>
      <p:ext uri="{BB962C8B-B14F-4D97-AF65-F5344CB8AC3E}">
        <p14:creationId xmlns:p14="http://schemas.microsoft.com/office/powerpoint/2010/main" xmlns="" val="3901134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2800" dirty="0" smtClean="0"/>
              <a:t>Decisions about defective administration</a:t>
            </a:r>
            <a:endParaRPr lang="en-AU" sz="2800" dirty="0"/>
          </a:p>
        </p:txBody>
      </p:sp>
      <p:sp>
        <p:nvSpPr>
          <p:cNvPr id="3" name="Content Placeholder 2"/>
          <p:cNvSpPr>
            <a:spLocks noGrp="1"/>
          </p:cNvSpPr>
          <p:nvPr>
            <p:ph idx="1"/>
          </p:nvPr>
        </p:nvSpPr>
        <p:spPr>
          <a:xfrm>
            <a:off x="1008000" y="1732085"/>
            <a:ext cx="7128000" cy="3974123"/>
          </a:xfrm>
        </p:spPr>
        <p:txBody>
          <a:bodyPr/>
          <a:lstStyle/>
          <a:p>
            <a:pPr lvl="1">
              <a:lnSpc>
                <a:spcPct val="100000"/>
              </a:lnSpc>
            </a:pPr>
            <a:r>
              <a:rPr lang="en-AU" sz="2000" i="1" u="sng" dirty="0" smtClean="0"/>
              <a:t>Minister for Immigration &amp; Multicultural Affairs v Bhardwaj  </a:t>
            </a:r>
            <a:r>
              <a:rPr lang="en-AU" sz="2000" dirty="0" smtClean="0"/>
              <a:t>(2002) 209 CLR 597 – fax not brought to member’s attention due to administrative error – held that subsequent adverse decision was a denial of procedural fairness;</a:t>
            </a:r>
          </a:p>
          <a:p>
            <a:pPr lvl="1">
              <a:lnSpc>
                <a:spcPct val="100000"/>
              </a:lnSpc>
            </a:pPr>
            <a:r>
              <a:rPr lang="en-AU" sz="2000" i="1" u="sng" dirty="0" smtClean="0"/>
              <a:t>Clements v Independent Indigenous Advisory Authority</a:t>
            </a:r>
            <a:r>
              <a:rPr lang="en-AU" sz="2000" dirty="0" smtClean="0"/>
              <a:t> (2003) 131 FCR 28 – incorrectly addressed notice of hearing – held party entitled to a fair opportunity to present evidence;</a:t>
            </a:r>
          </a:p>
          <a:p>
            <a:pPr lvl="1">
              <a:lnSpc>
                <a:spcPct val="100000"/>
              </a:lnSpc>
            </a:pPr>
            <a:r>
              <a:rPr lang="en-AU" sz="2000" i="1" u="sng" dirty="0" smtClean="0"/>
              <a:t>SZIZO and </a:t>
            </a:r>
            <a:r>
              <a:rPr lang="en-AU" sz="2000" i="1" u="sng" dirty="0" err="1" smtClean="0"/>
              <a:t>Ors</a:t>
            </a:r>
            <a:r>
              <a:rPr lang="en-AU" sz="2000" i="1" u="sng" dirty="0" smtClean="0"/>
              <a:t> v Minister for Immigration &amp; Citizenship</a:t>
            </a:r>
            <a:r>
              <a:rPr lang="en-AU" sz="2000" i="1" dirty="0" smtClean="0"/>
              <a:t> </a:t>
            </a:r>
            <a:r>
              <a:rPr lang="en-AU" sz="2000" dirty="0" smtClean="0"/>
              <a:t>(2009) 238 CLR 627; </a:t>
            </a:r>
            <a:r>
              <a:rPr lang="en-AU" sz="2000" i="1" u="sng" dirty="0" smtClean="0"/>
              <a:t>SZUUR v Minister for Immigration &amp; Border Protection</a:t>
            </a:r>
            <a:r>
              <a:rPr lang="en-AU" sz="2000" dirty="0" smtClean="0"/>
              <a:t> (2016) FCA 123 – procedural fairness requires timely and effective notice of hearing</a:t>
            </a:r>
          </a:p>
          <a:p>
            <a:pPr lvl="1"/>
            <a:endParaRPr lang="en-AU" dirty="0" smtClean="0"/>
          </a:p>
          <a:p>
            <a:endParaRPr lang="en-AU" dirty="0"/>
          </a:p>
        </p:txBody>
      </p:sp>
      <p:sp>
        <p:nvSpPr>
          <p:cNvPr id="4" name="Slide Number Placeholder 3"/>
          <p:cNvSpPr>
            <a:spLocks noGrp="1"/>
          </p:cNvSpPr>
          <p:nvPr>
            <p:ph type="sldNum" sz="quarter" idx="12"/>
          </p:nvPr>
        </p:nvSpPr>
        <p:spPr/>
        <p:txBody>
          <a:bodyPr/>
          <a:lstStyle/>
          <a:p>
            <a:fld id="{314A77E5-93D7-49BF-9E9A-8E3B2A93FAB4}" type="slidenum">
              <a:rPr lang="en-AU" smtClean="0"/>
              <a:pPr/>
              <a:t>5</a:t>
            </a:fld>
            <a:endParaRPr lang="en-AU"/>
          </a:p>
        </p:txBody>
      </p:sp>
    </p:spTree>
    <p:extLst>
      <p:ext uri="{BB962C8B-B14F-4D97-AF65-F5344CB8AC3E}">
        <p14:creationId xmlns:p14="http://schemas.microsoft.com/office/powerpoint/2010/main" xmlns="" val="5120773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smtClean="0"/>
              <a:t>ADR/PDR and Procedural Fairness</a:t>
            </a:r>
            <a:endParaRPr lang="en-AU" sz="3200" dirty="0"/>
          </a:p>
        </p:txBody>
      </p:sp>
      <p:sp>
        <p:nvSpPr>
          <p:cNvPr id="3" name="Content Placeholder 2"/>
          <p:cNvSpPr>
            <a:spLocks noGrp="1"/>
          </p:cNvSpPr>
          <p:nvPr>
            <p:ph idx="1"/>
          </p:nvPr>
        </p:nvSpPr>
        <p:spPr/>
        <p:txBody>
          <a:bodyPr/>
          <a:lstStyle/>
          <a:p>
            <a:pPr lvl="1">
              <a:lnSpc>
                <a:spcPct val="100000"/>
              </a:lnSpc>
            </a:pPr>
            <a:r>
              <a:rPr lang="en-AU" sz="2000" dirty="0" smtClean="0"/>
              <a:t>more than 80% of matters in the General &amp; Other Divisions of the AAT resolved through primary dispute resolution – registry staff and conference registrars deal with nearly 100% </a:t>
            </a:r>
            <a:r>
              <a:rPr lang="en-AU" sz="2000" smtClean="0"/>
              <a:t>of applications; </a:t>
            </a:r>
            <a:endParaRPr lang="en-AU" sz="2000" dirty="0" smtClean="0"/>
          </a:p>
          <a:p>
            <a:pPr lvl="1">
              <a:lnSpc>
                <a:spcPct val="100000"/>
              </a:lnSpc>
            </a:pPr>
            <a:r>
              <a:rPr lang="en-AU" sz="2000" dirty="0" smtClean="0"/>
              <a:t>conference registrars - provide an opportunity to parties to understand the case and issues, and to provide information about material or resources that will assist the party to prepare their case;</a:t>
            </a:r>
            <a:endParaRPr lang="en-AU" sz="2000" dirty="0"/>
          </a:p>
          <a:p>
            <a:pPr lvl="1">
              <a:lnSpc>
                <a:spcPct val="100000"/>
              </a:lnSpc>
            </a:pPr>
            <a:r>
              <a:rPr lang="en-AU" sz="2000" dirty="0" smtClean="0"/>
              <a:t>to provide an opportunity to be heard;</a:t>
            </a:r>
          </a:p>
          <a:p>
            <a:pPr lvl="1">
              <a:lnSpc>
                <a:spcPct val="100000"/>
              </a:lnSpc>
            </a:pPr>
            <a:r>
              <a:rPr lang="en-AU" sz="2000" dirty="0" smtClean="0"/>
              <a:t>to provide information about tribunal processes</a:t>
            </a:r>
            <a:endParaRPr lang="en-AU" sz="2800" dirty="0"/>
          </a:p>
          <a:p>
            <a:pPr lvl="1"/>
            <a:endParaRPr lang="en-AU" dirty="0"/>
          </a:p>
        </p:txBody>
      </p:sp>
      <p:sp>
        <p:nvSpPr>
          <p:cNvPr id="4" name="Slide Number Placeholder 3"/>
          <p:cNvSpPr>
            <a:spLocks noGrp="1"/>
          </p:cNvSpPr>
          <p:nvPr>
            <p:ph type="sldNum" sz="quarter" idx="12"/>
          </p:nvPr>
        </p:nvSpPr>
        <p:spPr/>
        <p:txBody>
          <a:bodyPr/>
          <a:lstStyle/>
          <a:p>
            <a:fld id="{314A77E5-93D7-49BF-9E9A-8E3B2A93FAB4}" type="slidenum">
              <a:rPr lang="en-AU" smtClean="0"/>
              <a:pPr/>
              <a:t>6</a:t>
            </a:fld>
            <a:endParaRPr lang="en-AU"/>
          </a:p>
        </p:txBody>
      </p:sp>
    </p:spTree>
    <p:extLst>
      <p:ext uri="{BB962C8B-B14F-4D97-AF65-F5344CB8AC3E}">
        <p14:creationId xmlns:p14="http://schemas.microsoft.com/office/powerpoint/2010/main" xmlns="" val="1391931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2800" dirty="0" smtClean="0"/>
              <a:t>Issues</a:t>
            </a:r>
            <a:endParaRPr lang="en-AU" sz="2800" dirty="0"/>
          </a:p>
        </p:txBody>
      </p:sp>
      <p:sp>
        <p:nvSpPr>
          <p:cNvPr id="3" name="Text Placeholder 2"/>
          <p:cNvSpPr>
            <a:spLocks noGrp="1"/>
          </p:cNvSpPr>
          <p:nvPr>
            <p:ph type="body" idx="1"/>
          </p:nvPr>
        </p:nvSpPr>
        <p:spPr>
          <a:xfrm>
            <a:off x="957666" y="2052331"/>
            <a:ext cx="7128000" cy="3241123"/>
          </a:xfrm>
        </p:spPr>
        <p:txBody>
          <a:bodyPr/>
          <a:lstStyle/>
          <a:p>
            <a:pPr marL="265113" lvl="1" indent="-265113">
              <a:lnSpc>
                <a:spcPct val="100000"/>
              </a:lnSpc>
              <a:buFont typeface="Arial" panose="020B0604020202020204" pitchFamily="34" charset="0"/>
              <a:buChar char="•"/>
            </a:pPr>
            <a:r>
              <a:rPr lang="en-AU" dirty="0" smtClean="0">
                <a:solidFill>
                  <a:schemeClr val="accent2"/>
                </a:solidFill>
              </a:rPr>
              <a:t>training - MRD </a:t>
            </a:r>
            <a:r>
              <a:rPr lang="en-AU" dirty="0">
                <a:solidFill>
                  <a:schemeClr val="accent2"/>
                </a:solidFill>
              </a:rPr>
              <a:t>provide </a:t>
            </a:r>
            <a:r>
              <a:rPr lang="en-AU" dirty="0" smtClean="0">
                <a:solidFill>
                  <a:schemeClr val="accent2"/>
                </a:solidFill>
              </a:rPr>
              <a:t>training sessions as well as material on induction to staff about procedural fairness;</a:t>
            </a:r>
            <a:endParaRPr lang="en-AU" dirty="0">
              <a:solidFill>
                <a:schemeClr val="accent2"/>
              </a:solidFill>
            </a:endParaRPr>
          </a:p>
          <a:p>
            <a:pPr marL="265113" lvl="1" indent="-265113">
              <a:lnSpc>
                <a:spcPct val="100000"/>
              </a:lnSpc>
              <a:buFont typeface="Arial" panose="020B0604020202020204" pitchFamily="34" charset="0"/>
              <a:buChar char="•"/>
            </a:pPr>
            <a:r>
              <a:rPr lang="en-AU" dirty="0" smtClean="0">
                <a:solidFill>
                  <a:schemeClr val="accent2"/>
                </a:solidFill>
              </a:rPr>
              <a:t>distinction between providing advice and information to parties : duty to provide information so that party understands role and jurisdiction of the tribunal, as well as the issues that the member will consider in determining the correct or preferable decision</a:t>
            </a:r>
            <a:endParaRPr lang="en-AU" dirty="0">
              <a:solidFill>
                <a:schemeClr val="accent2"/>
              </a:solidFill>
            </a:endParaRPr>
          </a:p>
          <a:p>
            <a:pPr marL="265113" lvl="1" indent="-265113">
              <a:lnSpc>
                <a:spcPct val="100000"/>
              </a:lnSpc>
              <a:buFont typeface="Arial" panose="020B0604020202020204" pitchFamily="34" charset="0"/>
              <a:buChar char="•"/>
            </a:pPr>
            <a:endParaRPr lang="en-AU" dirty="0">
              <a:solidFill>
                <a:schemeClr val="accent2"/>
              </a:solidFill>
            </a:endParaRPr>
          </a:p>
        </p:txBody>
      </p:sp>
      <p:sp>
        <p:nvSpPr>
          <p:cNvPr id="4" name="Slide Number Placeholder 3"/>
          <p:cNvSpPr>
            <a:spLocks noGrp="1"/>
          </p:cNvSpPr>
          <p:nvPr>
            <p:ph type="sldNum" sz="quarter" idx="12"/>
          </p:nvPr>
        </p:nvSpPr>
        <p:spPr/>
        <p:txBody>
          <a:bodyPr/>
          <a:lstStyle/>
          <a:p>
            <a:fld id="{0013C598-C5DF-4DCD-83D1-068DC01C8172}" type="slidenum">
              <a:rPr lang="en-AU" smtClean="0"/>
              <a:pPr/>
              <a:t>7</a:t>
            </a:fld>
            <a:endParaRPr lang="en-AU" dirty="0"/>
          </a:p>
        </p:txBody>
      </p:sp>
    </p:spTree>
    <p:extLst>
      <p:ext uri="{BB962C8B-B14F-4D97-AF65-F5344CB8AC3E}">
        <p14:creationId xmlns:p14="http://schemas.microsoft.com/office/powerpoint/2010/main" xmlns="" val="17050132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Standard PowerPoint">
  <a:themeElements>
    <a:clrScheme name="AAT FactSheet">
      <a:dk1>
        <a:sysClr val="windowText" lastClr="000000"/>
      </a:dk1>
      <a:lt1>
        <a:sysClr val="window" lastClr="FFFFFF"/>
      </a:lt1>
      <a:dk2>
        <a:srgbClr val="225088"/>
      </a:dk2>
      <a:lt2>
        <a:srgbClr val="EEECE1"/>
      </a:lt2>
      <a:accent1>
        <a:srgbClr val="225088"/>
      </a:accent1>
      <a:accent2>
        <a:srgbClr val="102652"/>
      </a:accent2>
      <a:accent3>
        <a:srgbClr val="9BBB59"/>
      </a:accent3>
      <a:accent4>
        <a:srgbClr val="C0504D"/>
      </a:accent4>
      <a:accent5>
        <a:srgbClr val="4BACC6"/>
      </a:accent5>
      <a:accent6>
        <a:srgbClr val="F79646"/>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 PowerPoint</Template>
  <TotalTime>350</TotalTime>
  <Words>507</Words>
  <Application>Microsoft Office PowerPoint</Application>
  <PresentationFormat>On-screen Show (4:3)</PresentationFormat>
  <Paragraphs>38</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Standard PowerPoint</vt:lpstr>
      <vt:lpstr>Ensuring a fair hearing- matters involving persons with a mental illness, cognitive impairment or intellectual disability  Ensuring procedural fairness outside the hearing process</vt:lpstr>
      <vt:lpstr>Ensuring procedural fairness outside the hearing process</vt:lpstr>
      <vt:lpstr>What does that mean in the context of an application to a tribunal?</vt:lpstr>
      <vt:lpstr>Continued</vt:lpstr>
      <vt:lpstr>Decisions about defective administration</vt:lpstr>
      <vt:lpstr>ADR/PDR and Procedural Fairness</vt:lpstr>
      <vt:lpstr>Issues</vt:lpstr>
    </vt:vector>
  </TitlesOfParts>
  <Company>Administrative Appeals Tribunal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Heading</dc:title>
  <dc:creator>Jenna Mercer</dc:creator>
  <cp:lastModifiedBy>PH</cp:lastModifiedBy>
  <cp:revision>20</cp:revision>
  <cp:lastPrinted>2016-04-21T03:21:13Z</cp:lastPrinted>
  <dcterms:created xsi:type="dcterms:W3CDTF">2016-04-18T02:33:19Z</dcterms:created>
  <dcterms:modified xsi:type="dcterms:W3CDTF">2016-05-16T06:57:22Z</dcterms:modified>
</cp:coreProperties>
</file>