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5" r:id="rId1"/>
  </p:sldMasterIdLst>
  <p:notesMasterIdLst>
    <p:notesMasterId r:id="rId19"/>
  </p:notesMasterIdLst>
  <p:handoutMasterIdLst>
    <p:handoutMasterId r:id="rId20"/>
  </p:handoutMasterIdLst>
  <p:sldIdLst>
    <p:sldId id="428" r:id="rId2"/>
    <p:sldId id="424" r:id="rId3"/>
    <p:sldId id="446" r:id="rId4"/>
    <p:sldId id="444" r:id="rId5"/>
    <p:sldId id="429" r:id="rId6"/>
    <p:sldId id="430" r:id="rId7"/>
    <p:sldId id="445" r:id="rId8"/>
    <p:sldId id="431" r:id="rId9"/>
    <p:sldId id="447" r:id="rId10"/>
    <p:sldId id="432" r:id="rId11"/>
    <p:sldId id="433" r:id="rId12"/>
    <p:sldId id="434" r:id="rId13"/>
    <p:sldId id="435" r:id="rId14"/>
    <p:sldId id="436" r:id="rId15"/>
    <p:sldId id="437" r:id="rId16"/>
    <p:sldId id="438" r:id="rId17"/>
    <p:sldId id="427" r:id="rId18"/>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Arial" charset="0"/>
        <a:ea typeface="+mn-ea"/>
        <a:cs typeface="+mn-cs"/>
      </a:defRPr>
    </a:lvl1pPr>
    <a:lvl2pPr marL="457145" algn="l" rtl="0" eaLnBrk="0" fontAlgn="base" hangingPunct="0">
      <a:spcBef>
        <a:spcPct val="0"/>
      </a:spcBef>
      <a:spcAft>
        <a:spcPct val="0"/>
      </a:spcAft>
      <a:defRPr kern="1200">
        <a:solidFill>
          <a:schemeClr val="tx1"/>
        </a:solidFill>
        <a:latin typeface="Arial" charset="0"/>
        <a:ea typeface="+mn-ea"/>
        <a:cs typeface="+mn-cs"/>
      </a:defRPr>
    </a:lvl2pPr>
    <a:lvl3pPr marL="914290" algn="l" rtl="0" eaLnBrk="0" fontAlgn="base" hangingPunct="0">
      <a:spcBef>
        <a:spcPct val="0"/>
      </a:spcBef>
      <a:spcAft>
        <a:spcPct val="0"/>
      </a:spcAft>
      <a:defRPr kern="1200">
        <a:solidFill>
          <a:schemeClr val="tx1"/>
        </a:solidFill>
        <a:latin typeface="Arial" charset="0"/>
        <a:ea typeface="+mn-ea"/>
        <a:cs typeface="+mn-cs"/>
      </a:defRPr>
    </a:lvl3pPr>
    <a:lvl4pPr marL="1371435" algn="l" rtl="0" eaLnBrk="0" fontAlgn="base" hangingPunct="0">
      <a:spcBef>
        <a:spcPct val="0"/>
      </a:spcBef>
      <a:spcAft>
        <a:spcPct val="0"/>
      </a:spcAft>
      <a:defRPr kern="1200">
        <a:solidFill>
          <a:schemeClr val="tx1"/>
        </a:solidFill>
        <a:latin typeface="Arial" charset="0"/>
        <a:ea typeface="+mn-ea"/>
        <a:cs typeface="+mn-cs"/>
      </a:defRPr>
    </a:lvl4pPr>
    <a:lvl5pPr marL="1828581" algn="l" rtl="0" eaLnBrk="0" fontAlgn="base" hangingPunct="0">
      <a:spcBef>
        <a:spcPct val="0"/>
      </a:spcBef>
      <a:spcAft>
        <a:spcPct val="0"/>
      </a:spcAft>
      <a:defRPr kern="1200">
        <a:solidFill>
          <a:schemeClr val="tx1"/>
        </a:solidFill>
        <a:latin typeface="Arial" charset="0"/>
        <a:ea typeface="+mn-ea"/>
        <a:cs typeface="+mn-cs"/>
      </a:defRPr>
    </a:lvl5pPr>
    <a:lvl6pPr marL="2285726" algn="l" defTabSz="914290" rtl="0" eaLnBrk="1" latinLnBrk="0" hangingPunct="1">
      <a:defRPr kern="1200">
        <a:solidFill>
          <a:schemeClr val="tx1"/>
        </a:solidFill>
        <a:latin typeface="Arial" charset="0"/>
        <a:ea typeface="+mn-ea"/>
        <a:cs typeface="+mn-cs"/>
      </a:defRPr>
    </a:lvl6pPr>
    <a:lvl7pPr marL="2742871" algn="l" defTabSz="914290" rtl="0" eaLnBrk="1" latinLnBrk="0" hangingPunct="1">
      <a:defRPr kern="1200">
        <a:solidFill>
          <a:schemeClr val="tx1"/>
        </a:solidFill>
        <a:latin typeface="Arial" charset="0"/>
        <a:ea typeface="+mn-ea"/>
        <a:cs typeface="+mn-cs"/>
      </a:defRPr>
    </a:lvl7pPr>
    <a:lvl8pPr marL="3200016" algn="l" defTabSz="914290" rtl="0" eaLnBrk="1" latinLnBrk="0" hangingPunct="1">
      <a:defRPr kern="1200">
        <a:solidFill>
          <a:schemeClr val="tx1"/>
        </a:solidFill>
        <a:latin typeface="Arial" charset="0"/>
        <a:ea typeface="+mn-ea"/>
        <a:cs typeface="+mn-cs"/>
      </a:defRPr>
    </a:lvl8pPr>
    <a:lvl9pPr marL="3657161" algn="l" defTabSz="91429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9D4097"/>
    <a:srgbClr val="3D3D3D"/>
    <a:srgbClr val="3D1A6F"/>
    <a:srgbClr val="3C196E"/>
    <a:srgbClr val="282828"/>
    <a:srgbClr val="00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9" autoAdjust="0"/>
    <p:restoredTop sz="94624" autoAdjust="0"/>
  </p:normalViewPr>
  <p:slideViewPr>
    <p:cSldViewPr>
      <p:cViewPr>
        <p:scale>
          <a:sx n="100" d="100"/>
          <a:sy n="100" d="100"/>
        </p:scale>
        <p:origin x="-510" y="1230"/>
      </p:cViewPr>
      <p:guideLst>
        <p:guide orient="horz" pos="1344"/>
        <p:guide orient="horz" pos="1525"/>
        <p:guide orient="horz" pos="2160"/>
        <p:guide pos="1882"/>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vl1pPr>
          </a:lstStyle>
          <a:p>
            <a:endParaRPr lang="en-AU"/>
          </a:p>
        </p:txBody>
      </p:sp>
      <p:sp>
        <p:nvSpPr>
          <p:cNvPr id="25603"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en-AU"/>
          </a:p>
        </p:txBody>
      </p:sp>
      <p:sp>
        <p:nvSpPr>
          <p:cNvPr id="25604"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vl1pPr>
          </a:lstStyle>
          <a:p>
            <a:endParaRPr lang="en-AU"/>
          </a:p>
        </p:txBody>
      </p:sp>
      <p:sp>
        <p:nvSpPr>
          <p:cNvPr id="25605"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fld id="{93BB63C1-FFE8-4093-93AC-C0E453A71E97}" type="slidenum">
              <a:rPr lang="en-AU"/>
              <a:pPr/>
              <a:t>‹#›</a:t>
            </a:fld>
            <a:endParaRPr lang="en-AU"/>
          </a:p>
        </p:txBody>
      </p:sp>
    </p:spTree>
    <p:extLst>
      <p:ext uri="{BB962C8B-B14F-4D97-AF65-F5344CB8AC3E}">
        <p14:creationId xmlns:p14="http://schemas.microsoft.com/office/powerpoint/2010/main" xmlns="" val="20729792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vl1pPr>
          </a:lstStyle>
          <a:p>
            <a:endParaRPr lang="en-AU"/>
          </a:p>
        </p:txBody>
      </p:sp>
      <p:sp>
        <p:nvSpPr>
          <p:cNvPr id="2355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en-AU"/>
          </a:p>
        </p:txBody>
      </p:sp>
      <p:sp>
        <p:nvSpPr>
          <p:cNvPr id="235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2355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p>
        </p:txBody>
      </p:sp>
      <p:sp>
        <p:nvSpPr>
          <p:cNvPr id="2355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vl1pPr>
          </a:lstStyle>
          <a:p>
            <a:endParaRPr lang="en-AU"/>
          </a:p>
        </p:txBody>
      </p:sp>
      <p:sp>
        <p:nvSpPr>
          <p:cNvPr id="2355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fld id="{15744421-296D-4FEC-A236-3BE1E6273982}" type="slidenum">
              <a:rPr lang="en-AU"/>
              <a:pPr/>
              <a:t>‹#›</a:t>
            </a:fld>
            <a:endParaRPr lang="en-AU"/>
          </a:p>
        </p:txBody>
      </p:sp>
    </p:spTree>
    <p:extLst>
      <p:ext uri="{BB962C8B-B14F-4D97-AF65-F5344CB8AC3E}">
        <p14:creationId xmlns:p14="http://schemas.microsoft.com/office/powerpoint/2010/main" xmlns="" val="165821131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145" algn="l" rtl="0" fontAlgn="base">
      <a:spcBef>
        <a:spcPct val="30000"/>
      </a:spcBef>
      <a:spcAft>
        <a:spcPct val="0"/>
      </a:spcAft>
      <a:defRPr sz="1200" kern="1200">
        <a:solidFill>
          <a:schemeClr val="tx1"/>
        </a:solidFill>
        <a:latin typeface="Arial" charset="0"/>
        <a:ea typeface="+mn-ea"/>
        <a:cs typeface="+mn-cs"/>
      </a:defRPr>
    </a:lvl2pPr>
    <a:lvl3pPr marL="914290" algn="l" rtl="0" fontAlgn="base">
      <a:spcBef>
        <a:spcPct val="30000"/>
      </a:spcBef>
      <a:spcAft>
        <a:spcPct val="0"/>
      </a:spcAft>
      <a:defRPr sz="1200" kern="1200">
        <a:solidFill>
          <a:schemeClr val="tx1"/>
        </a:solidFill>
        <a:latin typeface="Arial" charset="0"/>
        <a:ea typeface="+mn-ea"/>
        <a:cs typeface="+mn-cs"/>
      </a:defRPr>
    </a:lvl3pPr>
    <a:lvl4pPr marL="1371435" algn="l" rtl="0" fontAlgn="base">
      <a:spcBef>
        <a:spcPct val="30000"/>
      </a:spcBef>
      <a:spcAft>
        <a:spcPct val="0"/>
      </a:spcAft>
      <a:defRPr sz="1200" kern="1200">
        <a:solidFill>
          <a:schemeClr val="tx1"/>
        </a:solidFill>
        <a:latin typeface="Arial" charset="0"/>
        <a:ea typeface="+mn-ea"/>
        <a:cs typeface="+mn-cs"/>
      </a:defRPr>
    </a:lvl4pPr>
    <a:lvl5pPr marL="1828581" algn="l" rtl="0" fontAlgn="base">
      <a:spcBef>
        <a:spcPct val="30000"/>
      </a:spcBef>
      <a:spcAft>
        <a:spcPct val="0"/>
      </a:spcAft>
      <a:defRPr sz="1200" kern="1200">
        <a:solidFill>
          <a:schemeClr val="tx1"/>
        </a:solidFill>
        <a:latin typeface="Arial" charset="0"/>
        <a:ea typeface="+mn-ea"/>
        <a:cs typeface="+mn-cs"/>
      </a:defRPr>
    </a:lvl5pPr>
    <a:lvl6pPr marL="2285726" algn="l" defTabSz="914290" rtl="0" eaLnBrk="1" latinLnBrk="0" hangingPunct="1">
      <a:defRPr sz="1200" kern="1200">
        <a:solidFill>
          <a:schemeClr val="tx1"/>
        </a:solidFill>
        <a:latin typeface="+mn-lt"/>
        <a:ea typeface="+mn-ea"/>
        <a:cs typeface="+mn-cs"/>
      </a:defRPr>
    </a:lvl6pPr>
    <a:lvl7pPr marL="2742871" algn="l" defTabSz="914290" rtl="0" eaLnBrk="1" latinLnBrk="0" hangingPunct="1">
      <a:defRPr sz="1200" kern="1200">
        <a:solidFill>
          <a:schemeClr val="tx1"/>
        </a:solidFill>
        <a:latin typeface="+mn-lt"/>
        <a:ea typeface="+mn-ea"/>
        <a:cs typeface="+mn-cs"/>
      </a:defRPr>
    </a:lvl7pPr>
    <a:lvl8pPr marL="3200016" algn="l" defTabSz="914290" rtl="0" eaLnBrk="1" latinLnBrk="0" hangingPunct="1">
      <a:defRPr sz="1200" kern="1200">
        <a:solidFill>
          <a:schemeClr val="tx1"/>
        </a:solidFill>
        <a:latin typeface="+mn-lt"/>
        <a:ea typeface="+mn-ea"/>
        <a:cs typeface="+mn-cs"/>
      </a:defRPr>
    </a:lvl8pPr>
    <a:lvl9pPr marL="3657161" algn="l" defTabSz="91429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5" name="Picture 4" descr="PMAC_PPT_Slide_DD_Setup-01.jpg"/>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685800" y="2346449"/>
            <a:ext cx="6550496" cy="1154559"/>
          </a:xfrm>
        </p:spPr>
        <p:txBody>
          <a:bodyPr anchor="t">
            <a:normAutofit/>
          </a:bodyPr>
          <a:lstStyle>
            <a:lvl1pPr algn="l">
              <a:lnSpc>
                <a:spcPct val="80000"/>
              </a:lnSpc>
              <a:defRPr sz="3600">
                <a:solidFill>
                  <a:schemeClr val="bg1"/>
                </a:solidFill>
              </a:defRPr>
            </a:lvl1pPr>
          </a:lstStyle>
          <a:p>
            <a:r>
              <a:rPr lang="en-AU" dirty="0" smtClean="0"/>
              <a:t>CLICK TO EDIT MASTER TITLE STYLE</a:t>
            </a:r>
            <a:endParaRPr lang="en-US" dirty="0"/>
          </a:p>
        </p:txBody>
      </p:sp>
      <p:sp>
        <p:nvSpPr>
          <p:cNvPr id="3" name="Subtitle 2"/>
          <p:cNvSpPr>
            <a:spLocks noGrp="1"/>
          </p:cNvSpPr>
          <p:nvPr>
            <p:ph type="subTitle" idx="1" hasCustomPrompt="1"/>
          </p:nvPr>
        </p:nvSpPr>
        <p:spPr>
          <a:xfrm>
            <a:off x="683568" y="1986409"/>
            <a:ext cx="7088832" cy="432048"/>
          </a:xfrm>
        </p:spPr>
        <p:txBody>
          <a:bodyPr anchor="t">
            <a:normAutofit/>
          </a:bodyPr>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dirty="0" smtClean="0"/>
              <a:t>CLICK TO EDIT MASTER SUBTITLE STYLE</a:t>
            </a:r>
            <a:endParaRPr lang="en-US" dirty="0"/>
          </a:p>
        </p:txBody>
      </p:sp>
    </p:spTree>
    <p:extLst>
      <p:ext uri="{BB962C8B-B14F-4D97-AF65-F5344CB8AC3E}">
        <p14:creationId xmlns:p14="http://schemas.microsoft.com/office/powerpoint/2010/main" xmlns="" val="1308595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PMAC_PPT_Slide_DD_Setup-03_Noise.jpg"/>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685800" y="2420889"/>
            <a:ext cx="6766520" cy="504056"/>
          </a:xfrm>
        </p:spPr>
        <p:txBody>
          <a:bodyPr anchor="t">
            <a:normAutofit/>
          </a:bodyPr>
          <a:lstStyle>
            <a:lvl1pPr algn="l">
              <a:lnSpc>
                <a:spcPct val="80000"/>
              </a:lnSpc>
              <a:defRPr sz="3600">
                <a:solidFill>
                  <a:srgbClr val="3D1A6F"/>
                </a:solidFill>
              </a:defRPr>
            </a:lvl1pPr>
          </a:lstStyle>
          <a:p>
            <a:r>
              <a:rPr lang="en-AU" dirty="0" smtClean="0"/>
              <a:t>CLICK TO EDIT MASTER TITLE STYLE</a:t>
            </a:r>
            <a:endParaRPr lang="en-US" dirty="0"/>
          </a:p>
        </p:txBody>
      </p:sp>
      <p:sp>
        <p:nvSpPr>
          <p:cNvPr id="3" name="Subtitle 2"/>
          <p:cNvSpPr>
            <a:spLocks noGrp="1"/>
          </p:cNvSpPr>
          <p:nvPr>
            <p:ph type="subTitle" idx="1" hasCustomPrompt="1"/>
          </p:nvPr>
        </p:nvSpPr>
        <p:spPr>
          <a:xfrm>
            <a:off x="683568" y="2980184"/>
            <a:ext cx="5832648" cy="952872"/>
          </a:xfrm>
        </p:spPr>
        <p:txBody>
          <a:bodyPr anchor="t">
            <a:normAutofit/>
          </a:bodyPr>
          <a:lstStyle>
            <a:lvl1pPr marL="0" indent="0" algn="l">
              <a:lnSpc>
                <a:spcPct val="80000"/>
              </a:lnSpc>
              <a:buNone/>
              <a:defRPr sz="2400">
                <a:solidFill>
                  <a:srgbClr val="3D1A6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dirty="0" smtClean="0"/>
              <a:t>CLICK TO EDIT MASTER SUBTITLE STYLE</a:t>
            </a:r>
            <a:endParaRPr lang="en-US" dirty="0"/>
          </a:p>
        </p:txBody>
      </p:sp>
      <p:pic>
        <p:nvPicPr>
          <p:cNvPr id="9" name="Picture 8" descr="PMAC_MASTER_RGB_VERTICAL.png"/>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7452320" y="404664"/>
            <a:ext cx="1298215" cy="1591859"/>
          </a:xfrm>
          <a:prstGeom prst="rect">
            <a:avLst/>
          </a:prstGeom>
        </p:spPr>
      </p:pic>
    </p:spTree>
    <p:extLst>
      <p:ext uri="{BB962C8B-B14F-4D97-AF65-F5344CB8AC3E}">
        <p14:creationId xmlns:p14="http://schemas.microsoft.com/office/powerpoint/2010/main" xmlns="" val="715074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PMAC_PPT_Slide_MASTER_Content.jpg"/>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title" hasCustomPrompt="1"/>
          </p:nvPr>
        </p:nvSpPr>
        <p:spPr/>
        <p:txBody>
          <a:bodyPr/>
          <a:lstStyle/>
          <a:p>
            <a:r>
              <a:rPr lang="en-AU" dirty="0" smtClean="0"/>
              <a:t>CLICK TO EDIT MASTER TITLE STYLE</a:t>
            </a:r>
            <a:endParaRPr lang="en-US" dirty="0"/>
          </a:p>
        </p:txBody>
      </p:sp>
      <p:sp>
        <p:nvSpPr>
          <p:cNvPr id="3" name="Content Placeholder 2"/>
          <p:cNvSpPr>
            <a:spLocks noGrp="1"/>
          </p:cNvSpPr>
          <p:nvPr>
            <p:ph idx="1"/>
          </p:nvPr>
        </p:nvSpPr>
        <p:spPr>
          <a:xfrm>
            <a:off x="457200" y="1484784"/>
            <a:ext cx="7139136" cy="4641379"/>
          </a:xfrm>
        </p:spPr>
        <p:txBody>
          <a:bodyPr/>
          <a:lstStyle/>
          <a:p>
            <a:pPr lvl="0"/>
            <a:r>
              <a:rPr lang="en-AU" dirty="0" smtClean="0"/>
              <a:t>Click to edit Master text styles</a:t>
            </a:r>
          </a:p>
          <a:p>
            <a:pPr lvl="1"/>
            <a:r>
              <a:rPr lang="en-AU" dirty="0" smtClean="0"/>
              <a:t>Second level</a:t>
            </a:r>
          </a:p>
        </p:txBody>
      </p:sp>
    </p:spTree>
    <p:extLst>
      <p:ext uri="{BB962C8B-B14F-4D97-AF65-F5344CB8AC3E}">
        <p14:creationId xmlns:p14="http://schemas.microsoft.com/office/powerpoint/2010/main" xmlns="" val="39835035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7" name="Picture 6" descr="PMAC_PPT_Slide_MASTER_Content.jpg"/>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title" hasCustomPrompt="1"/>
          </p:nvPr>
        </p:nvSpPr>
        <p:spPr/>
        <p:txBody>
          <a:bodyPr/>
          <a:lstStyle/>
          <a:p>
            <a:r>
              <a:rPr lang="en-AU" dirty="0" smtClean="0"/>
              <a:t>CLICK TO EDIT MASTER TITLE STYLE</a:t>
            </a:r>
            <a:endParaRPr lang="en-US" dirty="0"/>
          </a:p>
        </p:txBody>
      </p:sp>
      <p:sp>
        <p:nvSpPr>
          <p:cNvPr id="3" name="Content Placeholder 2"/>
          <p:cNvSpPr>
            <a:spLocks noGrp="1"/>
          </p:cNvSpPr>
          <p:nvPr>
            <p:ph idx="1"/>
          </p:nvPr>
        </p:nvSpPr>
        <p:spPr>
          <a:xfrm>
            <a:off x="457200" y="1484784"/>
            <a:ext cx="7139136" cy="4641379"/>
          </a:xfrm>
        </p:spPr>
        <p:txBody>
          <a:bodyPr/>
          <a:lstStyle/>
          <a:p>
            <a:pPr lvl="0"/>
            <a:r>
              <a:rPr lang="en-AU" dirty="0" smtClean="0"/>
              <a:t>Click to edit Master text styles</a:t>
            </a:r>
          </a:p>
          <a:p>
            <a:pPr lvl="1"/>
            <a:r>
              <a:rPr lang="en-AU" dirty="0" smtClean="0"/>
              <a:t>Second level</a:t>
            </a:r>
          </a:p>
        </p:txBody>
      </p:sp>
      <p:pic>
        <p:nvPicPr>
          <p:cNvPr id="5" name="Picture 4" descr="PMAC_MASTER_RGB_VERTICAL.png"/>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170329" y="5680480"/>
            <a:ext cx="650143" cy="797199"/>
          </a:xfrm>
          <a:prstGeom prst="rect">
            <a:avLst/>
          </a:prstGeom>
        </p:spPr>
      </p:pic>
    </p:spTree>
    <p:extLst>
      <p:ext uri="{BB962C8B-B14F-4D97-AF65-F5344CB8AC3E}">
        <p14:creationId xmlns:p14="http://schemas.microsoft.com/office/powerpoint/2010/main" xmlns="" val="3602109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12" name="Picture 11" descr="PMAC_PPT_Slide_DD_Setup-03_Noise.jpg"/>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13" name="Title 12"/>
          <p:cNvSpPr>
            <a:spLocks noGrp="1"/>
          </p:cNvSpPr>
          <p:nvPr>
            <p:ph type="title" hasCustomPrompt="1"/>
          </p:nvPr>
        </p:nvSpPr>
        <p:spPr>
          <a:xfrm>
            <a:off x="457200" y="274638"/>
            <a:ext cx="4978896" cy="1143000"/>
          </a:xfrm>
        </p:spPr>
        <p:txBody>
          <a:bodyPr/>
          <a:lstStyle>
            <a:lvl1pPr>
              <a:lnSpc>
                <a:spcPct val="80000"/>
              </a:lnSpc>
              <a:defRPr/>
            </a:lvl1pPr>
          </a:lstStyle>
          <a:p>
            <a:r>
              <a:rPr lang="en-AU" dirty="0" smtClean="0"/>
              <a:t>CLICK TO EDIT MASTER TITLE STYLE</a:t>
            </a:r>
            <a:endParaRPr lang="en-US" dirty="0"/>
          </a:p>
        </p:txBody>
      </p:sp>
      <p:sp>
        <p:nvSpPr>
          <p:cNvPr id="3" name="Picture Placeholder 2"/>
          <p:cNvSpPr>
            <a:spLocks noGrp="1"/>
          </p:cNvSpPr>
          <p:nvPr>
            <p:ph type="pic" idx="1"/>
          </p:nvPr>
        </p:nvSpPr>
        <p:spPr>
          <a:xfrm>
            <a:off x="5652120" y="0"/>
            <a:ext cx="349188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8" name="Picture Placeholder 2"/>
          <p:cNvSpPr>
            <a:spLocks noGrp="1"/>
          </p:cNvSpPr>
          <p:nvPr>
            <p:ph type="pic" idx="10"/>
          </p:nvPr>
        </p:nvSpPr>
        <p:spPr>
          <a:xfrm>
            <a:off x="5652120" y="3429000"/>
            <a:ext cx="3491880" cy="34106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0" name="Content Placeholder 2"/>
          <p:cNvSpPr>
            <a:spLocks noGrp="1"/>
          </p:cNvSpPr>
          <p:nvPr>
            <p:ph idx="11"/>
          </p:nvPr>
        </p:nvSpPr>
        <p:spPr>
          <a:xfrm>
            <a:off x="457200" y="1600200"/>
            <a:ext cx="4834880" cy="4525963"/>
          </a:xfrm>
        </p:spPr>
        <p:txBody>
          <a:bodyPr>
            <a:normAutofit/>
          </a:bodyPr>
          <a:lstStyle>
            <a:lvl1pPr marL="0" indent="0" algn="l">
              <a:lnSpc>
                <a:spcPct val="80000"/>
              </a:lnSpc>
              <a:buNone/>
              <a:defRPr sz="2000" b="0">
                <a:solidFill>
                  <a:srgbClr val="3D1A6F"/>
                </a:solidFill>
              </a:defRPr>
            </a:lvl1pPr>
            <a:lvl2pPr marL="457200" indent="0" algn="l">
              <a:buNone/>
              <a:defRPr/>
            </a:lvl2pPr>
          </a:lstStyle>
          <a:p>
            <a:pPr lvl="0"/>
            <a:r>
              <a:rPr lang="en-AU" dirty="0" smtClean="0"/>
              <a:t>Click to edit Master text styles</a:t>
            </a:r>
          </a:p>
        </p:txBody>
      </p:sp>
    </p:spTree>
    <p:extLst>
      <p:ext uri="{BB962C8B-B14F-4D97-AF65-F5344CB8AC3E}">
        <p14:creationId xmlns:p14="http://schemas.microsoft.com/office/powerpoint/2010/main" xmlns="" val="2337963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descr="PMAC_PPT_Slide_DD_Setup-02_Noise.jpg"/>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pic>
        <p:nvPicPr>
          <p:cNvPr id="5" name="Picture 4" descr="PMAC_MASTER_RGB_VERTICAL.png"/>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3000872" y="1503436"/>
            <a:ext cx="3141437" cy="3852000"/>
          </a:xfrm>
          <a:prstGeom prst="rect">
            <a:avLst/>
          </a:prstGeom>
        </p:spPr>
      </p:pic>
    </p:spTree>
    <p:extLst>
      <p:ext uri="{BB962C8B-B14F-4D97-AF65-F5344CB8AC3E}">
        <p14:creationId xmlns:p14="http://schemas.microsoft.com/office/powerpoint/2010/main" xmlns="" val="4179653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5" name="Picture 4" descr="PMAC_PPT_Slide_DD_Setup-01.jpg"/>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xmlns="" val="2410084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6" name="Picture 5" descr="PMAC_PPT_Slide_DD_Setup-03_Noise.jpg"/>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xmlns="" val="41223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pic>
        <p:nvPicPr>
          <p:cNvPr id="6" name="Picture 5" descr="PMAC_PPT_Slide_DD_Setup-02_Noise.jpg"/>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xmlns="" val="1217597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139136" cy="1143000"/>
          </a:xfrm>
          <a:prstGeom prst="rect">
            <a:avLst/>
          </a:prstGeom>
        </p:spPr>
        <p:txBody>
          <a:bodyPr vert="horz" lIns="91440" tIns="45720" rIns="91440" bIns="45720" rtlCol="0" anchor="t">
            <a:normAutofit/>
          </a:bodyPr>
          <a:lstStyle/>
          <a:p>
            <a:r>
              <a:rPr lang="en-AU" dirty="0" smtClean="0"/>
              <a:t>CLICK TO EDIT MASTER TITLE STYLE</a:t>
            </a:r>
            <a:endParaRPr lang="en-US" dirty="0"/>
          </a:p>
        </p:txBody>
      </p:sp>
      <p:sp>
        <p:nvSpPr>
          <p:cNvPr id="3" name="Text Placeholder 2"/>
          <p:cNvSpPr>
            <a:spLocks noGrp="1"/>
          </p:cNvSpPr>
          <p:nvPr>
            <p:ph type="body" idx="1"/>
          </p:nvPr>
        </p:nvSpPr>
        <p:spPr>
          <a:xfrm>
            <a:off x="457200" y="1484784"/>
            <a:ext cx="6923112" cy="4641379"/>
          </a:xfrm>
          <a:prstGeom prst="rect">
            <a:avLst/>
          </a:prstGeom>
        </p:spPr>
        <p:txBody>
          <a:bodyPr vert="horz" lIns="91440" tIns="45720" rIns="91440" bIns="45720" rtlCol="0">
            <a:normAutofit/>
          </a:bodyPr>
          <a:lstStyle/>
          <a:p>
            <a:pPr lvl="0"/>
            <a:r>
              <a:rPr lang="en-AU" dirty="0" smtClean="0"/>
              <a:t>Click to edit Master text styles</a:t>
            </a:r>
          </a:p>
          <a:p>
            <a:pPr lvl="1"/>
            <a:r>
              <a:rPr lang="en-AU" dirty="0" smtClean="0"/>
              <a:t>Second level</a:t>
            </a:r>
          </a:p>
        </p:txBody>
      </p:sp>
    </p:spTree>
    <p:extLst>
      <p:ext uri="{BB962C8B-B14F-4D97-AF65-F5344CB8AC3E}">
        <p14:creationId xmlns:p14="http://schemas.microsoft.com/office/powerpoint/2010/main" xmlns="" val="1792613275"/>
      </p:ext>
    </p:extLst>
  </p:cSld>
  <p:clrMap bg1="lt1" tx1="dk1" bg2="lt2" tx2="dk2" accent1="accent1" accent2="accent2" accent3="accent3" accent4="accent4" accent5="accent5" accent6="accent6" hlink="hlink" folHlink="folHlink"/>
  <p:sldLayoutIdLst>
    <p:sldLayoutId id="2147483747" r:id="rId1"/>
    <p:sldLayoutId id="2147483736" r:id="rId2"/>
    <p:sldLayoutId id="2147483737" r:id="rId3"/>
    <p:sldLayoutId id="2147483748" r:id="rId4"/>
    <p:sldLayoutId id="2147483744" r:id="rId5"/>
    <p:sldLayoutId id="2147483742" r:id="rId6"/>
    <p:sldLayoutId id="2147483751" r:id="rId7"/>
    <p:sldLayoutId id="2147483752" r:id="rId8"/>
    <p:sldLayoutId id="2147483753" r:id="rId9"/>
  </p:sldLayoutIdLst>
  <p:txStyles>
    <p:titleStyle>
      <a:lvl1pPr algn="l" defTabSz="457200" rtl="0" eaLnBrk="1" latinLnBrk="0" hangingPunct="1">
        <a:spcBef>
          <a:spcPct val="0"/>
        </a:spcBef>
        <a:buNone/>
        <a:defRPr sz="3600" kern="1200">
          <a:solidFill>
            <a:srgbClr val="3D1A6F"/>
          </a:solidFill>
          <a:latin typeface="+mj-lt"/>
          <a:ea typeface="+mj-ea"/>
          <a:cs typeface="+mj-cs"/>
        </a:defRPr>
      </a:lvl1pPr>
    </p:titleStyle>
    <p:bodyStyle>
      <a:lvl1pPr marL="342900" indent="-342900" algn="l" defTabSz="457200" rtl="0" eaLnBrk="1" latinLnBrk="0" hangingPunct="1">
        <a:spcBef>
          <a:spcPct val="20000"/>
        </a:spcBef>
        <a:buFont typeface="Lucida Grande"/>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Lucida Grande"/>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www.austlii.edu.au/au/legis/vic/consol_act/hsa1988161/s18a.html#public_hospital" TargetMode="External"/><Relationship Id="rId2" Type="http://schemas.openxmlformats.org/officeDocument/2006/relationships/hyperlink" Target="http://www.austlii.edu.au/au/legis/vic/consol_act/hsa1988161/s3.html#board" TargetMode="External"/><Relationship Id="rId1" Type="http://schemas.openxmlformats.org/officeDocument/2006/relationships/slideLayout" Target="../slideLayouts/slideLayout3.xml"/><Relationship Id="rId5" Type="http://schemas.openxmlformats.org/officeDocument/2006/relationships/hyperlink" Target="http://www.austlii.edu.au/au/legis/vic/consol_act/hsa1988161/s3.html#registered_medical_practitioner" TargetMode="External"/><Relationship Id="rId4" Type="http://schemas.openxmlformats.org/officeDocument/2006/relationships/hyperlink" Target="http://www.austlii.edu.au/au/legis/vic/consol_act/hsa1988161/s3.html#denominational_hospital"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a:latin typeface="Candara" pitchFamily="34" charset="0"/>
              </a:rPr>
              <a:t>Natural Justice and </a:t>
            </a:r>
            <a:r>
              <a:rPr lang="en-AU" dirty="0" smtClean="0">
                <a:latin typeface="Candara" pitchFamily="34" charset="0"/>
              </a:rPr>
              <a:t>Registered Health Practitioners </a:t>
            </a:r>
            <a:endParaRPr lang="en-AU" dirty="0"/>
          </a:p>
        </p:txBody>
      </p:sp>
      <p:sp>
        <p:nvSpPr>
          <p:cNvPr id="5" name="Subtitle 4"/>
          <p:cNvSpPr>
            <a:spLocks noGrp="1"/>
          </p:cNvSpPr>
          <p:nvPr>
            <p:ph type="subTitle" idx="1"/>
          </p:nvPr>
        </p:nvSpPr>
        <p:spPr>
          <a:xfrm>
            <a:off x="1547664" y="5013176"/>
            <a:ext cx="7088832" cy="432048"/>
          </a:xfrm>
        </p:spPr>
        <p:txBody>
          <a:bodyPr>
            <a:noAutofit/>
          </a:bodyPr>
          <a:lstStyle/>
          <a:p>
            <a:pPr algn="r">
              <a:spcBef>
                <a:spcPts val="0"/>
              </a:spcBef>
            </a:pPr>
            <a:r>
              <a:rPr lang="en-AU" b="1" dirty="0">
                <a:latin typeface="Candara" panose="020E0502030303020204" pitchFamily="34" charset="0"/>
              </a:rPr>
              <a:t>Elizabeth Kennedy</a:t>
            </a:r>
          </a:p>
          <a:p>
            <a:pPr algn="r">
              <a:spcBef>
                <a:spcPts val="0"/>
              </a:spcBef>
            </a:pPr>
            <a:r>
              <a:rPr lang="en-AU" dirty="0">
                <a:latin typeface="Candara" panose="020E0502030303020204" pitchFamily="34" charset="0"/>
              </a:rPr>
              <a:t>General Counsel and Corporate </a:t>
            </a:r>
            <a:r>
              <a:rPr lang="en-AU" dirty="0" smtClean="0">
                <a:latin typeface="Candara" panose="020E0502030303020204" pitchFamily="34" charset="0"/>
              </a:rPr>
              <a:t>Secretary</a:t>
            </a:r>
          </a:p>
          <a:p>
            <a:pPr algn="r">
              <a:spcBef>
                <a:spcPts val="0"/>
              </a:spcBef>
            </a:pPr>
            <a:r>
              <a:rPr lang="en-AU" dirty="0" smtClean="0">
                <a:latin typeface="Candara" panose="020E0502030303020204" pitchFamily="34" charset="0"/>
              </a:rPr>
              <a:t>Peter MacCallum Cancer Centre</a:t>
            </a:r>
            <a:endParaRPr lang="en-AU" dirty="0">
              <a:latin typeface="Candara" panose="020E0502030303020204" pitchFamily="34" charset="0"/>
            </a:endParaRPr>
          </a:p>
          <a:p>
            <a:pPr algn="r">
              <a:spcBef>
                <a:spcPts val="0"/>
              </a:spcBef>
            </a:pPr>
            <a:endParaRPr lang="en-AU" dirty="0">
              <a:latin typeface="Candara" panose="020E0502030303020204" pitchFamily="34" charset="0"/>
            </a:endParaRPr>
          </a:p>
          <a:p>
            <a:pPr algn="r">
              <a:spcBef>
                <a:spcPts val="0"/>
              </a:spcBef>
            </a:pPr>
            <a:r>
              <a:rPr lang="en-AU" b="1">
                <a:latin typeface="Candara" panose="020E0502030303020204" pitchFamily="34" charset="0"/>
              </a:rPr>
              <a:t>COAT </a:t>
            </a:r>
            <a:r>
              <a:rPr lang="en-AU" b="1" smtClean="0">
                <a:latin typeface="Candara" panose="020E0502030303020204" pitchFamily="34" charset="0"/>
              </a:rPr>
              <a:t>Victoria Conference </a:t>
            </a:r>
            <a:r>
              <a:rPr lang="en-AU" b="1" dirty="0">
                <a:latin typeface="Candara" panose="020E0502030303020204" pitchFamily="34" charset="0"/>
              </a:rPr>
              <a:t>22 April 2016</a:t>
            </a:r>
          </a:p>
          <a:p>
            <a:endParaRPr lang="en-AU" dirty="0"/>
          </a:p>
        </p:txBody>
      </p:sp>
    </p:spTree>
    <p:extLst>
      <p:ext uri="{BB962C8B-B14F-4D97-AF65-F5344CB8AC3E}">
        <p14:creationId xmlns:p14="http://schemas.microsoft.com/office/powerpoint/2010/main" xmlns="" val="34962170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AU" dirty="0"/>
              <a:t> </a:t>
            </a:r>
            <a:r>
              <a:rPr lang="en-AU" sz="4000" i="1" dirty="0" err="1"/>
              <a:t>Annetts</a:t>
            </a:r>
            <a:r>
              <a:rPr lang="en-AU" sz="4000" i="1" dirty="0"/>
              <a:t> v McCann [1990] HCA 57; (1990) 170 </a:t>
            </a:r>
            <a:r>
              <a:rPr lang="en-AU" sz="4000" i="1" dirty="0" err="1"/>
              <a:t>CLR</a:t>
            </a:r>
            <a:r>
              <a:rPr lang="en-AU" sz="4000" i="1" dirty="0"/>
              <a:t> 596</a:t>
            </a:r>
          </a:p>
        </p:txBody>
      </p:sp>
      <p:sp>
        <p:nvSpPr>
          <p:cNvPr id="5" name="Content Placeholder 4"/>
          <p:cNvSpPr>
            <a:spLocks noGrp="1"/>
          </p:cNvSpPr>
          <p:nvPr>
            <p:ph idx="1"/>
          </p:nvPr>
        </p:nvSpPr>
        <p:spPr>
          <a:xfrm>
            <a:off x="457200" y="1883965"/>
            <a:ext cx="7139136" cy="4641379"/>
          </a:xfrm>
        </p:spPr>
        <p:txBody>
          <a:bodyPr/>
          <a:lstStyle/>
          <a:p>
            <a:pPr marL="0" indent="0" algn="just">
              <a:buNone/>
            </a:pPr>
            <a:r>
              <a:rPr lang="en-AU" dirty="0"/>
              <a:t>“It can now be taken as settled that, when a </a:t>
            </a:r>
            <a:r>
              <a:rPr lang="en-AU" dirty="0">
                <a:solidFill>
                  <a:srgbClr val="FF0000"/>
                </a:solidFill>
              </a:rPr>
              <a:t>statute</a:t>
            </a:r>
            <a:r>
              <a:rPr lang="en-AU" dirty="0"/>
              <a:t> confers power upon a </a:t>
            </a:r>
            <a:r>
              <a:rPr lang="en-AU" dirty="0">
                <a:solidFill>
                  <a:srgbClr val="FF0000"/>
                </a:solidFill>
              </a:rPr>
              <a:t>public official </a:t>
            </a:r>
            <a:r>
              <a:rPr lang="en-AU" dirty="0"/>
              <a:t>to destroy, defeat or prejudice a person's rights, interests or legitimate expectations, the </a:t>
            </a:r>
            <a:r>
              <a:rPr lang="en-AU" dirty="0">
                <a:solidFill>
                  <a:srgbClr val="FF0000"/>
                </a:solidFill>
              </a:rPr>
              <a:t>rules of natural justice </a:t>
            </a:r>
            <a:r>
              <a:rPr lang="en-AU" dirty="0"/>
              <a:t>regulate the exercise of that power unless they are excluded by </a:t>
            </a:r>
            <a:r>
              <a:rPr lang="en-AU" dirty="0">
                <a:solidFill>
                  <a:srgbClr val="FF0000"/>
                </a:solidFill>
              </a:rPr>
              <a:t>plain words of necessary intendment”</a:t>
            </a:r>
          </a:p>
          <a:p>
            <a:pPr marL="0" indent="0">
              <a:buNone/>
            </a:pPr>
            <a:endParaRPr lang="en-AU" dirty="0"/>
          </a:p>
        </p:txBody>
      </p:sp>
    </p:spTree>
    <p:extLst>
      <p:ext uri="{BB962C8B-B14F-4D97-AF65-F5344CB8AC3E}">
        <p14:creationId xmlns:p14="http://schemas.microsoft.com/office/powerpoint/2010/main" xmlns="" val="23246256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AU" i="1" dirty="0"/>
              <a:t>Commissioner of Police v </a:t>
            </a:r>
            <a:r>
              <a:rPr lang="en-AU" i="1" dirty="0" err="1"/>
              <a:t>Tanos</a:t>
            </a:r>
            <a:r>
              <a:rPr lang="en-AU" i="1" dirty="0"/>
              <a:t> (1958) 98 </a:t>
            </a:r>
            <a:r>
              <a:rPr lang="en-AU" i="1" dirty="0" err="1"/>
              <a:t>CLR</a:t>
            </a:r>
            <a:r>
              <a:rPr lang="en-AU" i="1" dirty="0"/>
              <a:t> 383 </a:t>
            </a:r>
          </a:p>
        </p:txBody>
      </p:sp>
      <p:sp>
        <p:nvSpPr>
          <p:cNvPr id="5" name="Content Placeholder 4"/>
          <p:cNvSpPr>
            <a:spLocks noGrp="1"/>
          </p:cNvSpPr>
          <p:nvPr>
            <p:ph idx="1"/>
          </p:nvPr>
        </p:nvSpPr>
        <p:spPr>
          <a:xfrm>
            <a:off x="457200" y="1811957"/>
            <a:ext cx="7139136" cy="4641379"/>
          </a:xfrm>
        </p:spPr>
        <p:txBody>
          <a:bodyPr/>
          <a:lstStyle/>
          <a:p>
            <a:pPr marL="0" indent="0" algn="just">
              <a:buNone/>
            </a:pPr>
            <a:r>
              <a:rPr lang="en-AU" dirty="0"/>
              <a:t>Per Dixon </a:t>
            </a:r>
            <a:r>
              <a:rPr lang="en-AU" dirty="0" err="1"/>
              <a:t>C.J</a:t>
            </a:r>
            <a:r>
              <a:rPr lang="en-AU" dirty="0"/>
              <a:t>. and Webb J. (at p 396)</a:t>
            </a:r>
          </a:p>
          <a:p>
            <a:pPr marL="0" indent="0" algn="just">
              <a:buNone/>
            </a:pPr>
            <a:r>
              <a:rPr lang="en-AU" dirty="0"/>
              <a:t>“</a:t>
            </a:r>
            <a:r>
              <a:rPr lang="en-AU" i="1" dirty="0"/>
              <a:t>an intention on the part of the legislature to exclude the rules of natural justice was not to be assumed nor spelled out from "indirect references, uncertain inferences or equivocal considerations". </a:t>
            </a:r>
          </a:p>
          <a:p>
            <a:pPr marL="0" indent="0">
              <a:buNone/>
            </a:pPr>
            <a:endParaRPr lang="en-AU" dirty="0"/>
          </a:p>
        </p:txBody>
      </p:sp>
    </p:spTree>
    <p:extLst>
      <p:ext uri="{BB962C8B-B14F-4D97-AF65-F5344CB8AC3E}">
        <p14:creationId xmlns:p14="http://schemas.microsoft.com/office/powerpoint/2010/main" xmlns="" val="23246256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7544" y="260648"/>
            <a:ext cx="7139136" cy="1143000"/>
          </a:xfrm>
        </p:spPr>
        <p:txBody>
          <a:bodyPr>
            <a:noAutofit/>
          </a:bodyPr>
          <a:lstStyle/>
          <a:p>
            <a:r>
              <a:rPr lang="en-AU" dirty="0" err="1"/>
              <a:t>AHPRA</a:t>
            </a:r>
            <a:r>
              <a:rPr lang="en-AU" dirty="0"/>
              <a:t> performance and professional standards panels</a:t>
            </a:r>
          </a:p>
        </p:txBody>
      </p:sp>
      <p:sp>
        <p:nvSpPr>
          <p:cNvPr id="5" name="Content Placeholder 4"/>
          <p:cNvSpPr>
            <a:spLocks noGrp="1"/>
          </p:cNvSpPr>
          <p:nvPr>
            <p:ph idx="1"/>
          </p:nvPr>
        </p:nvSpPr>
        <p:spPr>
          <a:xfrm>
            <a:off x="457200" y="1739949"/>
            <a:ext cx="7139136" cy="4641379"/>
          </a:xfrm>
        </p:spPr>
        <p:txBody>
          <a:bodyPr>
            <a:normAutofit lnSpcReduction="10000"/>
          </a:bodyPr>
          <a:lstStyle/>
          <a:p>
            <a:r>
              <a:rPr lang="en-AU" dirty="0" err="1"/>
              <a:t>S.185</a:t>
            </a:r>
            <a:r>
              <a:rPr lang="en-AU" dirty="0"/>
              <a:t> of the National Law provides that a Panel may decide its “</a:t>
            </a:r>
            <a:r>
              <a:rPr lang="en-AU" i="1" dirty="0"/>
              <a:t>own procedure</a:t>
            </a:r>
            <a:r>
              <a:rPr lang="en-AU" dirty="0"/>
              <a:t>”</a:t>
            </a:r>
          </a:p>
          <a:p>
            <a:r>
              <a:rPr lang="en-AU" dirty="0"/>
              <a:t>And clearly provides that a Panel is required to “</a:t>
            </a:r>
            <a:r>
              <a:rPr lang="en-AU" i="1" dirty="0">
                <a:solidFill>
                  <a:srgbClr val="FF0000"/>
                </a:solidFill>
              </a:rPr>
              <a:t>observe the principles of </a:t>
            </a:r>
            <a:r>
              <a:rPr lang="en-AU" b="1" i="1" dirty="0">
                <a:solidFill>
                  <a:srgbClr val="FF0000"/>
                </a:solidFill>
              </a:rPr>
              <a:t>natural justice </a:t>
            </a:r>
            <a:r>
              <a:rPr lang="en-AU" i="1" dirty="0">
                <a:solidFill>
                  <a:srgbClr val="FF0000"/>
                </a:solidFill>
              </a:rPr>
              <a:t>but is not bound by the rules of evidence</a:t>
            </a:r>
            <a:r>
              <a:rPr lang="en-AU" dirty="0">
                <a:solidFill>
                  <a:srgbClr val="FF0000"/>
                </a:solidFill>
              </a:rPr>
              <a:t>”</a:t>
            </a:r>
          </a:p>
          <a:p>
            <a:r>
              <a:rPr lang="en-AU" dirty="0"/>
              <a:t>Legal representation is by leave of the Panel –s. 186</a:t>
            </a:r>
          </a:p>
          <a:p>
            <a:r>
              <a:rPr lang="en-AU" dirty="0"/>
              <a:t>A hearing is not open to the public s. 189</a:t>
            </a:r>
          </a:p>
          <a:p>
            <a:r>
              <a:rPr lang="en-AU" dirty="0"/>
              <a:t>As soon as practicable after making a decision a panel must give notice to the National Board and the Board must within 30 days give written notice to the registered health practitioner (and if applicable to the notifier)</a:t>
            </a:r>
          </a:p>
        </p:txBody>
      </p:sp>
    </p:spTree>
    <p:extLst>
      <p:ext uri="{BB962C8B-B14F-4D97-AF65-F5344CB8AC3E}">
        <p14:creationId xmlns:p14="http://schemas.microsoft.com/office/powerpoint/2010/main" xmlns="" val="23246256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AU" dirty="0"/>
              <a:t>Panels established by a National Board</a:t>
            </a:r>
          </a:p>
        </p:txBody>
      </p:sp>
      <p:sp>
        <p:nvSpPr>
          <p:cNvPr id="5" name="Content Placeholder 4"/>
          <p:cNvSpPr>
            <a:spLocks noGrp="1"/>
          </p:cNvSpPr>
          <p:nvPr>
            <p:ph idx="1"/>
          </p:nvPr>
        </p:nvSpPr>
        <p:spPr>
          <a:xfrm>
            <a:off x="457200" y="1739949"/>
            <a:ext cx="7139136" cy="4641379"/>
          </a:xfrm>
        </p:spPr>
        <p:txBody>
          <a:bodyPr/>
          <a:lstStyle/>
          <a:p>
            <a:r>
              <a:rPr lang="en-AU" dirty="0"/>
              <a:t>Under s 181 of the </a:t>
            </a:r>
            <a:r>
              <a:rPr lang="en-AU" i="1" dirty="0"/>
              <a:t>Health Practitioner Regulation National Law </a:t>
            </a:r>
            <a:r>
              <a:rPr lang="en-AU" dirty="0"/>
              <a:t> a National Board may establish a health Panel if the notification suggests a health practitioner has an </a:t>
            </a:r>
            <a:r>
              <a:rPr lang="en-AU" i="1" dirty="0"/>
              <a:t>impairment</a:t>
            </a:r>
          </a:p>
          <a:p>
            <a:r>
              <a:rPr lang="en-AU" dirty="0"/>
              <a:t>Or if there is an issue of </a:t>
            </a:r>
            <a:r>
              <a:rPr lang="en-AU" i="1" dirty="0"/>
              <a:t>performance</a:t>
            </a:r>
            <a:r>
              <a:rPr lang="en-AU" dirty="0"/>
              <a:t> and or </a:t>
            </a:r>
            <a:r>
              <a:rPr lang="en-AU" i="1" dirty="0"/>
              <a:t>professional</a:t>
            </a:r>
            <a:r>
              <a:rPr lang="en-AU" dirty="0"/>
              <a:t> </a:t>
            </a:r>
            <a:r>
              <a:rPr lang="en-AU" i="1" dirty="0"/>
              <a:t>standards</a:t>
            </a:r>
            <a:r>
              <a:rPr lang="en-AU" dirty="0"/>
              <a:t>-see s 182</a:t>
            </a:r>
          </a:p>
          <a:p>
            <a:r>
              <a:rPr lang="en-AU" dirty="0"/>
              <a:t>Under s 182 (6) a person may not be appointed if the person has been involved in any proceedings relating to the matter the subject of the hearing</a:t>
            </a:r>
          </a:p>
          <a:p>
            <a:endParaRPr lang="en-AU" dirty="0"/>
          </a:p>
        </p:txBody>
      </p:sp>
    </p:spTree>
    <p:extLst>
      <p:ext uri="{BB962C8B-B14F-4D97-AF65-F5344CB8AC3E}">
        <p14:creationId xmlns:p14="http://schemas.microsoft.com/office/powerpoint/2010/main" xmlns="" val="23246256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AU" dirty="0"/>
              <a:t>Natural Justice and Panel hearings</a:t>
            </a:r>
          </a:p>
        </p:txBody>
      </p:sp>
      <p:sp>
        <p:nvSpPr>
          <p:cNvPr id="5" name="Content Placeholder 4"/>
          <p:cNvSpPr>
            <a:spLocks noGrp="1"/>
          </p:cNvSpPr>
          <p:nvPr>
            <p:ph idx="1"/>
          </p:nvPr>
        </p:nvSpPr>
        <p:spPr/>
        <p:txBody>
          <a:bodyPr>
            <a:normAutofit/>
          </a:bodyPr>
          <a:lstStyle/>
          <a:p>
            <a:pPr algn="just"/>
            <a:r>
              <a:rPr lang="en-AU" dirty="0"/>
              <a:t>From the </a:t>
            </a:r>
            <a:r>
              <a:rPr lang="en-AU" b="1" dirty="0"/>
              <a:t>Guide to the Conduct of Panel Hearings </a:t>
            </a:r>
            <a:r>
              <a:rPr lang="en-AU" dirty="0"/>
              <a:t>(3</a:t>
            </a:r>
            <a:r>
              <a:rPr lang="en-AU" baseline="30000" dirty="0"/>
              <a:t>rd</a:t>
            </a:r>
            <a:r>
              <a:rPr lang="en-AU" dirty="0"/>
              <a:t> edition) published by </a:t>
            </a:r>
            <a:r>
              <a:rPr lang="en-AU" dirty="0" err="1"/>
              <a:t>AHPRA</a:t>
            </a:r>
            <a:r>
              <a:rPr lang="en-AU" dirty="0"/>
              <a:t> June 2014</a:t>
            </a:r>
          </a:p>
          <a:p>
            <a:pPr algn="just"/>
            <a:r>
              <a:rPr lang="en-AU" dirty="0" smtClean="0"/>
              <a:t>“</a:t>
            </a:r>
            <a:r>
              <a:rPr lang="en-AU" i="1" dirty="0"/>
              <a:t>While the rules of natural justice are not fixed the twin pillars of natural justice require that the practitioner or student has an opportunity to be heard and compliance with the rule against bias</a:t>
            </a:r>
            <a:r>
              <a:rPr lang="en-AU" dirty="0"/>
              <a:t>”</a:t>
            </a:r>
          </a:p>
          <a:p>
            <a:pPr algn="just"/>
            <a:r>
              <a:rPr lang="en-AU" b="1" dirty="0" smtClean="0"/>
              <a:t>Hearing </a:t>
            </a:r>
            <a:r>
              <a:rPr lang="en-AU" b="1" dirty="0"/>
              <a:t>rule </a:t>
            </a:r>
            <a:r>
              <a:rPr lang="en-AU" dirty="0"/>
              <a:t>requires the giving of notice to the practitioner or student, and reasonable notice of the time and place of hearing and an opportunity to make written submissions  </a:t>
            </a:r>
          </a:p>
          <a:p>
            <a:endParaRPr lang="en-AU" dirty="0"/>
          </a:p>
        </p:txBody>
      </p:sp>
    </p:spTree>
    <p:extLst>
      <p:ext uri="{BB962C8B-B14F-4D97-AF65-F5344CB8AC3E}">
        <p14:creationId xmlns:p14="http://schemas.microsoft.com/office/powerpoint/2010/main" xmlns="" val="23246256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AU" dirty="0"/>
              <a:t>Bias</a:t>
            </a:r>
          </a:p>
        </p:txBody>
      </p:sp>
      <p:sp>
        <p:nvSpPr>
          <p:cNvPr id="5" name="Content Placeholder 4"/>
          <p:cNvSpPr>
            <a:spLocks noGrp="1"/>
          </p:cNvSpPr>
          <p:nvPr>
            <p:ph idx="1"/>
          </p:nvPr>
        </p:nvSpPr>
        <p:spPr/>
        <p:txBody>
          <a:bodyPr>
            <a:normAutofit lnSpcReduction="10000"/>
          </a:bodyPr>
          <a:lstStyle/>
          <a:p>
            <a:pPr algn="just"/>
            <a:r>
              <a:rPr lang="en-AU" dirty="0"/>
              <a:t>The rule against bias requires a Panel member to have an open mind</a:t>
            </a:r>
          </a:p>
          <a:p>
            <a:pPr algn="just"/>
            <a:r>
              <a:rPr lang="en-AU" dirty="0"/>
              <a:t>Panel members must declare before the hearing whether they know the practitioner or student</a:t>
            </a:r>
          </a:p>
          <a:p>
            <a:pPr algn="just"/>
            <a:r>
              <a:rPr lang="en-AU" dirty="0"/>
              <a:t>The rule against bias means the decision maker must be fair impartial and free from bias</a:t>
            </a:r>
          </a:p>
          <a:p>
            <a:pPr algn="just"/>
            <a:r>
              <a:rPr lang="en-AU" dirty="0"/>
              <a:t>Cannot bring prejudice or a predetermined opinion about the practitioner or student to the hearing</a:t>
            </a:r>
          </a:p>
          <a:p>
            <a:pPr algn="just"/>
            <a:r>
              <a:rPr lang="en-AU" dirty="0"/>
              <a:t>[</a:t>
            </a:r>
            <a:r>
              <a:rPr lang="en-AU" i="1" dirty="0"/>
              <a:t>Apprehended bias </a:t>
            </a:r>
            <a:r>
              <a:rPr lang="en-AU" dirty="0"/>
              <a:t>is when an informed fair-minded observer would infer that the decision maker might be biased See </a:t>
            </a:r>
            <a:r>
              <a:rPr lang="en-AU" i="1" dirty="0" err="1"/>
              <a:t>Ebner</a:t>
            </a:r>
            <a:r>
              <a:rPr lang="en-AU" i="1" dirty="0"/>
              <a:t> v Trustee in Bankruptcy [2000] HCA 63]</a:t>
            </a:r>
          </a:p>
          <a:p>
            <a:endParaRPr lang="en-AU" dirty="0"/>
          </a:p>
        </p:txBody>
      </p:sp>
    </p:spTree>
    <p:extLst>
      <p:ext uri="{BB962C8B-B14F-4D97-AF65-F5344CB8AC3E}">
        <p14:creationId xmlns:p14="http://schemas.microsoft.com/office/powerpoint/2010/main" xmlns="" val="23246256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AU" dirty="0"/>
              <a:t>Other examples  e g. </a:t>
            </a:r>
            <a:r>
              <a:rPr lang="en-AU" dirty="0" err="1"/>
              <a:t>RACS</a:t>
            </a:r>
            <a:r>
              <a:rPr lang="en-AU" dirty="0"/>
              <a:t> policy</a:t>
            </a:r>
          </a:p>
        </p:txBody>
      </p:sp>
      <p:sp>
        <p:nvSpPr>
          <p:cNvPr id="5" name="Content Placeholder 4"/>
          <p:cNvSpPr>
            <a:spLocks noGrp="1"/>
          </p:cNvSpPr>
          <p:nvPr>
            <p:ph idx="1"/>
          </p:nvPr>
        </p:nvSpPr>
        <p:spPr/>
        <p:txBody>
          <a:bodyPr/>
          <a:lstStyle/>
          <a:p>
            <a:pPr algn="just"/>
            <a:r>
              <a:rPr lang="en-AU" dirty="0"/>
              <a:t>The policy of the College </a:t>
            </a:r>
            <a:r>
              <a:rPr lang="en-AU" b="1" dirty="0"/>
              <a:t>Dismissal from Surgical Training</a:t>
            </a:r>
            <a:r>
              <a:rPr lang="en-AU" dirty="0"/>
              <a:t> highlights the policy of the College that all decisions, particularly in relation to dismissal, must observe the rules of </a:t>
            </a:r>
            <a:r>
              <a:rPr lang="en-AU" dirty="0">
                <a:solidFill>
                  <a:srgbClr val="FF0000"/>
                </a:solidFill>
              </a:rPr>
              <a:t>natural justice</a:t>
            </a:r>
            <a:r>
              <a:rPr lang="en-AU" dirty="0"/>
              <a:t>. </a:t>
            </a:r>
          </a:p>
          <a:p>
            <a:pPr algn="just"/>
            <a:r>
              <a:rPr lang="en-AU" dirty="0"/>
              <a:t>College Position Paper “</a:t>
            </a:r>
            <a:r>
              <a:rPr lang="en-AU" i="1" dirty="0"/>
              <a:t>Natural Justice – Guidelines for Decision Makers</a:t>
            </a:r>
            <a:r>
              <a:rPr lang="en-AU" dirty="0"/>
              <a:t>” provides:</a:t>
            </a:r>
          </a:p>
          <a:p>
            <a:pPr algn="just"/>
            <a:r>
              <a:rPr lang="en-AU" dirty="0"/>
              <a:t>“… </a:t>
            </a:r>
            <a:r>
              <a:rPr lang="en-AU" i="1" dirty="0"/>
              <a:t>the decision maker should not be or include any person who has taken part in any prior related substantive decision affecting the individual …which would preclude or be perceived to preclude them from dealing with the matter with an </a:t>
            </a:r>
            <a:r>
              <a:rPr lang="en-AU" i="1" dirty="0">
                <a:solidFill>
                  <a:srgbClr val="FF0000"/>
                </a:solidFill>
              </a:rPr>
              <a:t>open mind</a:t>
            </a:r>
            <a:r>
              <a:rPr lang="en-AU" i="1" dirty="0"/>
              <a:t>”</a:t>
            </a:r>
          </a:p>
          <a:p>
            <a:endParaRPr lang="en-AU" dirty="0"/>
          </a:p>
        </p:txBody>
      </p:sp>
    </p:spTree>
    <p:extLst>
      <p:ext uri="{BB962C8B-B14F-4D97-AF65-F5344CB8AC3E}">
        <p14:creationId xmlns:p14="http://schemas.microsoft.com/office/powerpoint/2010/main" xmlns="" val="23246256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457200" y="274638"/>
            <a:ext cx="7139136" cy="1143000"/>
          </a:xfrm>
          <a:prstGeom prst="rect">
            <a:avLst/>
          </a:prstGeom>
        </p:spPr>
        <p:txBody>
          <a:bodyPr/>
          <a:lstStyle>
            <a:lvl1pPr algn="l" defTabSz="457200" rtl="0" eaLnBrk="1" latinLnBrk="0" hangingPunct="1">
              <a:spcBef>
                <a:spcPct val="0"/>
              </a:spcBef>
              <a:buNone/>
              <a:defRPr sz="3600" kern="1200">
                <a:solidFill>
                  <a:srgbClr val="3D1A6F"/>
                </a:solidFill>
                <a:latin typeface="+mj-lt"/>
                <a:ea typeface="+mj-ea"/>
                <a:cs typeface="+mj-cs"/>
              </a:defRPr>
            </a:lvl1pPr>
          </a:lstStyle>
          <a:p>
            <a:pPr fontAlgn="auto">
              <a:spcAft>
                <a:spcPts val="0"/>
              </a:spcAft>
            </a:pPr>
            <a:r>
              <a:rPr lang="en-AU" dirty="0" smtClean="0">
                <a:solidFill>
                  <a:schemeClr val="bg1"/>
                </a:solidFill>
              </a:rPr>
              <a:t>Questions…</a:t>
            </a:r>
            <a:endParaRPr lang="en-AU" dirty="0">
              <a:solidFill>
                <a:schemeClr val="bg1"/>
              </a:solidFill>
            </a:endParaRPr>
          </a:p>
        </p:txBody>
      </p:sp>
      <p:pic>
        <p:nvPicPr>
          <p:cNvPr id="3"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362290" y="1124744"/>
            <a:ext cx="6345237" cy="4760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204485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AU" dirty="0"/>
              <a:t>Natural Justice and Procedural Fairness</a:t>
            </a:r>
          </a:p>
        </p:txBody>
      </p:sp>
      <p:sp>
        <p:nvSpPr>
          <p:cNvPr id="5" name="Content Placeholder 4"/>
          <p:cNvSpPr>
            <a:spLocks noGrp="1"/>
          </p:cNvSpPr>
          <p:nvPr>
            <p:ph idx="1"/>
          </p:nvPr>
        </p:nvSpPr>
        <p:spPr/>
        <p:txBody>
          <a:bodyPr/>
          <a:lstStyle/>
          <a:p>
            <a:r>
              <a:rPr lang="en-AU" dirty="0"/>
              <a:t>Per Mason J in </a:t>
            </a:r>
            <a:r>
              <a:rPr lang="en-AU" i="1" dirty="0" err="1"/>
              <a:t>Kioa</a:t>
            </a:r>
            <a:r>
              <a:rPr lang="en-AU" i="1" dirty="0"/>
              <a:t> v West [1985] HCA 81 </a:t>
            </a:r>
          </a:p>
          <a:p>
            <a:r>
              <a:rPr lang="en-AU" dirty="0" smtClean="0"/>
              <a:t>“</a:t>
            </a:r>
            <a:r>
              <a:rPr lang="en-AU" dirty="0"/>
              <a:t>It has been said on many occasions that natural justice and fairness are to be equated : see </a:t>
            </a:r>
            <a:r>
              <a:rPr lang="en-AU" dirty="0" err="1"/>
              <a:t>e.g</a:t>
            </a:r>
            <a:r>
              <a:rPr lang="en-AU" dirty="0"/>
              <a:t> </a:t>
            </a:r>
            <a:r>
              <a:rPr lang="en-AU" i="1" dirty="0"/>
              <a:t>Wiseman v </a:t>
            </a:r>
            <a:r>
              <a:rPr lang="en-AU" i="1" dirty="0" err="1"/>
              <a:t>Borneman</a:t>
            </a:r>
            <a:r>
              <a:rPr lang="en-AU" i="1" dirty="0"/>
              <a:t>: </a:t>
            </a:r>
            <a:r>
              <a:rPr lang="en-AU" i="1" dirty="0" err="1"/>
              <a:t>Bushell</a:t>
            </a:r>
            <a:r>
              <a:rPr lang="en-AU" i="1" dirty="0"/>
              <a:t> v Secretary of State for the Environment” </a:t>
            </a:r>
            <a:r>
              <a:rPr lang="en-AU" dirty="0"/>
              <a:t>And it has been recognized in the context of administrative decision-making that it is more appropriate to speak of a </a:t>
            </a:r>
            <a:r>
              <a:rPr lang="en-AU" dirty="0">
                <a:solidFill>
                  <a:srgbClr val="FF0000"/>
                </a:solidFill>
              </a:rPr>
              <a:t>duty to act fairly or to accord procedural fairness</a:t>
            </a:r>
            <a:r>
              <a:rPr lang="en-AU" dirty="0" smtClean="0">
                <a:solidFill>
                  <a:srgbClr val="FF0000"/>
                </a:solidFill>
              </a:rPr>
              <a:t>”.</a:t>
            </a:r>
            <a:endParaRPr lang="en-AU" dirty="0">
              <a:solidFill>
                <a:srgbClr val="FF0000"/>
              </a:solidFill>
            </a:endParaRPr>
          </a:p>
          <a:p>
            <a:pPr marL="0" indent="0">
              <a:buNone/>
            </a:pPr>
            <a:r>
              <a:rPr lang="en-AU" dirty="0"/>
              <a:t>[but the </a:t>
            </a:r>
            <a:r>
              <a:rPr lang="en-AU" i="1" dirty="0"/>
              <a:t>Health Practitioner Regulation National Law </a:t>
            </a:r>
            <a:r>
              <a:rPr lang="en-AU" dirty="0" smtClean="0"/>
              <a:t>requires </a:t>
            </a:r>
            <a:r>
              <a:rPr lang="en-AU" dirty="0">
                <a:solidFill>
                  <a:srgbClr val="FF0000"/>
                </a:solidFill>
              </a:rPr>
              <a:t>natural justice </a:t>
            </a:r>
            <a:r>
              <a:rPr lang="en-AU" dirty="0"/>
              <a:t>to be observed]</a:t>
            </a:r>
          </a:p>
          <a:p>
            <a:endParaRPr lang="en-AU" dirty="0"/>
          </a:p>
        </p:txBody>
      </p:sp>
    </p:spTree>
    <p:extLst>
      <p:ext uri="{BB962C8B-B14F-4D97-AF65-F5344CB8AC3E}">
        <p14:creationId xmlns:p14="http://schemas.microsoft.com/office/powerpoint/2010/main" xmlns="" val="2582671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Doctors are different…</a:t>
            </a:r>
            <a:endParaRPr lang="en-AU" dirty="0"/>
          </a:p>
        </p:txBody>
      </p:sp>
      <p:sp>
        <p:nvSpPr>
          <p:cNvPr id="3" name="Content Placeholder 2"/>
          <p:cNvSpPr>
            <a:spLocks noGrp="1"/>
          </p:cNvSpPr>
          <p:nvPr>
            <p:ph idx="1"/>
          </p:nvPr>
        </p:nvSpPr>
        <p:spPr/>
        <p:txBody>
          <a:bodyPr>
            <a:normAutofit fontScale="92500" lnSpcReduction="10000"/>
          </a:bodyPr>
          <a:lstStyle/>
          <a:p>
            <a:r>
              <a:rPr lang="en-AU" dirty="0" smtClean="0"/>
              <a:t>Section 41 (2) of the </a:t>
            </a:r>
            <a:r>
              <a:rPr lang="en-AU" i="1" dirty="0" smtClean="0"/>
              <a:t>Health Services Act </a:t>
            </a:r>
            <a:r>
              <a:rPr lang="en-AU" dirty="0" smtClean="0"/>
              <a:t>1988 (Vic)</a:t>
            </a:r>
          </a:p>
          <a:p>
            <a:endParaRPr lang="en-AU" dirty="0"/>
          </a:p>
          <a:p>
            <a:r>
              <a:rPr lang="en-AU" dirty="0" smtClean="0"/>
              <a:t> </a:t>
            </a:r>
            <a:r>
              <a:rPr lang="en-AU" dirty="0"/>
              <a:t>The </a:t>
            </a:r>
            <a:r>
              <a:rPr lang="en-AU" dirty="0">
                <a:hlinkClick r:id="rId2" action="ppaction://hlinkfile"/>
              </a:rPr>
              <a:t>board</a:t>
            </a:r>
            <a:r>
              <a:rPr lang="en-AU" dirty="0"/>
              <a:t> of a </a:t>
            </a:r>
            <a:r>
              <a:rPr lang="en-AU" dirty="0">
                <a:hlinkClick r:id="rId3" action="ppaction://hlinkfile"/>
              </a:rPr>
              <a:t>public hospital</a:t>
            </a:r>
            <a:r>
              <a:rPr lang="en-AU" dirty="0"/>
              <a:t> or </a:t>
            </a:r>
            <a:r>
              <a:rPr lang="en-AU" dirty="0">
                <a:hlinkClick r:id="rId4" action="ppaction://hlinkfile"/>
              </a:rPr>
              <a:t>denominational hospital</a:t>
            </a:r>
            <a:r>
              <a:rPr lang="en-AU" dirty="0"/>
              <a:t> must not dismiss or suspend any </a:t>
            </a:r>
            <a:r>
              <a:rPr lang="en-AU" dirty="0">
                <a:hlinkClick r:id="rId5" action="ppaction://hlinkfile"/>
              </a:rPr>
              <a:t>registered medical practitioner</a:t>
            </a:r>
            <a:r>
              <a:rPr lang="en-AU" dirty="0"/>
              <a:t> employed or engaged by the hospital unless the </a:t>
            </a:r>
            <a:r>
              <a:rPr lang="en-AU" dirty="0">
                <a:hlinkClick r:id="rId2" action="ppaction://hlinkfile"/>
              </a:rPr>
              <a:t>board</a:t>
            </a:r>
            <a:r>
              <a:rPr lang="en-AU" dirty="0"/>
              <a:t>— </a:t>
            </a:r>
          </a:p>
          <a:p>
            <a:r>
              <a:rPr lang="en-AU" dirty="0"/>
              <a:t>(a) where there has been an allegation against the </a:t>
            </a:r>
            <a:r>
              <a:rPr lang="en-AU" dirty="0">
                <a:hlinkClick r:id="rId5" action="ppaction://hlinkfile"/>
              </a:rPr>
              <a:t>registered medical</a:t>
            </a:r>
            <a:r>
              <a:rPr lang="en-AU" dirty="0"/>
              <a:t> </a:t>
            </a:r>
            <a:r>
              <a:rPr lang="en-AU" dirty="0">
                <a:hlinkClick r:id="rId5" action="ppaction://hlinkfile"/>
              </a:rPr>
              <a:t>practitioner</a:t>
            </a:r>
            <a:r>
              <a:rPr lang="en-AU" dirty="0"/>
              <a:t>, inquires into any matter alleged; and </a:t>
            </a:r>
          </a:p>
          <a:p>
            <a:r>
              <a:rPr lang="en-AU" dirty="0"/>
              <a:t>(b) gives the </a:t>
            </a:r>
            <a:r>
              <a:rPr lang="en-AU" dirty="0">
                <a:hlinkClick r:id="rId5" action="ppaction://hlinkfile"/>
              </a:rPr>
              <a:t>registered medical practitioner</a:t>
            </a:r>
            <a:r>
              <a:rPr lang="en-AU" dirty="0"/>
              <a:t> an opportunity to be heard. </a:t>
            </a:r>
          </a:p>
          <a:p>
            <a:r>
              <a:rPr lang="en-AU" dirty="0"/>
              <a:t/>
            </a:r>
            <a:br>
              <a:rPr lang="en-AU" dirty="0"/>
            </a:br>
            <a:endParaRPr lang="en-AU" dirty="0"/>
          </a:p>
        </p:txBody>
      </p:sp>
    </p:spTree>
    <p:extLst>
      <p:ext uri="{BB962C8B-B14F-4D97-AF65-F5344CB8AC3E}">
        <p14:creationId xmlns:p14="http://schemas.microsoft.com/office/powerpoint/2010/main" xmlns="" val="4261042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483768" y="404664"/>
            <a:ext cx="4324852" cy="595150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9952322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AU" dirty="0"/>
              <a:t>Complaints about health practitioners abound!</a:t>
            </a:r>
          </a:p>
        </p:txBody>
      </p:sp>
      <p:sp>
        <p:nvSpPr>
          <p:cNvPr id="5" name="Content Placeholder 4"/>
          <p:cNvSpPr>
            <a:spLocks noGrp="1"/>
          </p:cNvSpPr>
          <p:nvPr>
            <p:ph idx="1"/>
          </p:nvPr>
        </p:nvSpPr>
        <p:spPr/>
        <p:txBody>
          <a:bodyPr>
            <a:normAutofit lnSpcReduction="10000"/>
          </a:bodyPr>
          <a:lstStyle/>
          <a:p>
            <a:r>
              <a:rPr lang="en-AU" dirty="0"/>
              <a:t>“Low level”-to Hospital, </a:t>
            </a:r>
            <a:r>
              <a:rPr lang="en-AU" dirty="0" smtClean="0"/>
              <a:t>e.g. </a:t>
            </a:r>
            <a:r>
              <a:rPr lang="en-AU" dirty="0"/>
              <a:t>practice manager OR</a:t>
            </a:r>
          </a:p>
          <a:p>
            <a:r>
              <a:rPr lang="en-AU" dirty="0"/>
              <a:t>To Health Services Commissioner</a:t>
            </a:r>
          </a:p>
          <a:p>
            <a:r>
              <a:rPr lang="en-AU" dirty="0"/>
              <a:t>[Note new </a:t>
            </a:r>
            <a:r>
              <a:rPr lang="en-AU" i="1" dirty="0"/>
              <a:t>Health Complaints Bill </a:t>
            </a:r>
            <a:r>
              <a:rPr lang="en-AU" dirty="0"/>
              <a:t>2016 (Vic) -Health Complaints Commissioner –new statutory entity] OR</a:t>
            </a:r>
          </a:p>
          <a:p>
            <a:r>
              <a:rPr lang="en-AU" dirty="0"/>
              <a:t>To </a:t>
            </a:r>
            <a:r>
              <a:rPr lang="en-AU" dirty="0" err="1"/>
              <a:t>AHPRA</a:t>
            </a:r>
            <a:r>
              <a:rPr lang="en-AU" dirty="0"/>
              <a:t> –called a “notification” under </a:t>
            </a:r>
            <a:r>
              <a:rPr lang="en-AU" i="1" dirty="0"/>
              <a:t>Health Practitioner Regulation National Law (Victoria) Act </a:t>
            </a:r>
            <a:r>
              <a:rPr lang="en-AU" dirty="0"/>
              <a:t>2009</a:t>
            </a:r>
          </a:p>
          <a:p>
            <a:r>
              <a:rPr lang="en-AU" dirty="0"/>
              <a:t>Mandatory or voluntary?</a:t>
            </a:r>
          </a:p>
          <a:p>
            <a:r>
              <a:rPr lang="en-AU" dirty="0"/>
              <a:t>[Note: relationship between </a:t>
            </a:r>
            <a:r>
              <a:rPr lang="en-AU" dirty="0" err="1"/>
              <a:t>AHPRA</a:t>
            </a:r>
            <a:r>
              <a:rPr lang="en-AU" dirty="0"/>
              <a:t> and health complaints entity-mechanism to decide who investigates-see s. 150 </a:t>
            </a:r>
            <a:r>
              <a:rPr lang="en-AU" i="1" dirty="0"/>
              <a:t>Health Practitioner Regulation National Law (Victoria) Act </a:t>
            </a:r>
            <a:r>
              <a:rPr lang="en-AU" dirty="0"/>
              <a:t>2009</a:t>
            </a:r>
          </a:p>
          <a:p>
            <a:endParaRPr lang="en-AU" dirty="0"/>
          </a:p>
        </p:txBody>
      </p:sp>
    </p:spTree>
    <p:extLst>
      <p:ext uri="{BB962C8B-B14F-4D97-AF65-F5344CB8AC3E}">
        <p14:creationId xmlns:p14="http://schemas.microsoft.com/office/powerpoint/2010/main" xmlns="" val="2324625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AU" dirty="0"/>
              <a:t>Mandatory Reporting</a:t>
            </a:r>
          </a:p>
        </p:txBody>
      </p:sp>
      <p:sp>
        <p:nvSpPr>
          <p:cNvPr id="5" name="Content Placeholder 4"/>
          <p:cNvSpPr>
            <a:spLocks noGrp="1"/>
          </p:cNvSpPr>
          <p:nvPr>
            <p:ph idx="1"/>
          </p:nvPr>
        </p:nvSpPr>
        <p:spPr/>
        <p:txBody>
          <a:bodyPr>
            <a:normAutofit fontScale="92500" lnSpcReduction="10000"/>
          </a:bodyPr>
          <a:lstStyle/>
          <a:p>
            <a:pPr marL="274320" indent="-274320" algn="just">
              <a:buFont typeface="Wingdings 2"/>
              <a:buChar char=""/>
              <a:defRPr/>
            </a:pPr>
            <a:r>
              <a:rPr lang="en-AU" dirty="0">
                <a:latin typeface="Calibri" panose="020F0502020204030204" pitchFamily="34" charset="0"/>
              </a:rPr>
              <a:t>From 1/7/10 under the </a:t>
            </a:r>
            <a:r>
              <a:rPr lang="en-AU" i="1" dirty="0">
                <a:latin typeface="Calibri" panose="020F0502020204030204" pitchFamily="34" charset="0"/>
              </a:rPr>
              <a:t>Health Practitioner Regulation National Law</a:t>
            </a:r>
            <a:r>
              <a:rPr lang="en-AU" dirty="0">
                <a:latin typeface="Calibri" panose="020F0502020204030204" pitchFamily="34" charset="0"/>
              </a:rPr>
              <a:t> notifiable conduct, in relation to a registered health practitioner, means the practitioner has - </a:t>
            </a:r>
          </a:p>
          <a:p>
            <a:pPr marL="274320" indent="-274320" algn="just">
              <a:buFont typeface="Wingdings 2"/>
              <a:buChar char=""/>
              <a:defRPr/>
            </a:pPr>
            <a:r>
              <a:rPr lang="en-AU" i="1" dirty="0">
                <a:latin typeface="Calibri" panose="020F0502020204030204" pitchFamily="34" charset="0"/>
              </a:rPr>
              <a:t>(a)	practised the practitioner's profession while </a:t>
            </a:r>
            <a:r>
              <a:rPr lang="en-AU" i="1" dirty="0" smtClean="0">
                <a:latin typeface="Calibri" panose="020F0502020204030204" pitchFamily="34" charset="0"/>
              </a:rPr>
              <a:t>					intoxicated </a:t>
            </a:r>
            <a:r>
              <a:rPr lang="en-AU" i="1" dirty="0">
                <a:latin typeface="Calibri" panose="020F0502020204030204" pitchFamily="34" charset="0"/>
              </a:rPr>
              <a:t>by 	</a:t>
            </a:r>
            <a:r>
              <a:rPr lang="en-AU" i="1" dirty="0">
                <a:solidFill>
                  <a:srgbClr val="FF0000"/>
                </a:solidFill>
                <a:latin typeface="Calibri" panose="020F0502020204030204" pitchFamily="34" charset="0"/>
              </a:rPr>
              <a:t>alcohol 	or drugs</a:t>
            </a:r>
            <a:r>
              <a:rPr lang="en-AU" i="1" dirty="0">
                <a:latin typeface="Calibri" panose="020F0502020204030204" pitchFamily="34" charset="0"/>
              </a:rPr>
              <a:t>; or </a:t>
            </a:r>
            <a:endParaRPr lang="en-AU" dirty="0">
              <a:latin typeface="Calibri" panose="020F0502020204030204" pitchFamily="34" charset="0"/>
            </a:endParaRPr>
          </a:p>
          <a:p>
            <a:pPr marL="274320" indent="-274320" algn="just">
              <a:buFont typeface="Wingdings 2"/>
              <a:buChar char=""/>
              <a:defRPr/>
            </a:pPr>
            <a:r>
              <a:rPr lang="en-AU" i="1" dirty="0">
                <a:latin typeface="Calibri" panose="020F0502020204030204" pitchFamily="34" charset="0"/>
              </a:rPr>
              <a:t>(b)	engaged in </a:t>
            </a:r>
            <a:r>
              <a:rPr lang="en-AU" i="1" dirty="0">
                <a:solidFill>
                  <a:srgbClr val="FF0000"/>
                </a:solidFill>
                <a:latin typeface="Calibri" panose="020F0502020204030204" pitchFamily="34" charset="0"/>
              </a:rPr>
              <a:t>sexual misconduct </a:t>
            </a:r>
            <a:r>
              <a:rPr lang="en-AU" i="1" dirty="0">
                <a:latin typeface="Calibri" panose="020F0502020204030204" pitchFamily="34" charset="0"/>
              </a:rPr>
              <a:t>in connection with the </a:t>
            </a:r>
            <a:r>
              <a:rPr lang="en-AU" i="1" dirty="0" smtClean="0">
                <a:latin typeface="Calibri" panose="020F0502020204030204" pitchFamily="34" charset="0"/>
              </a:rPr>
              <a:t>		practice of </a:t>
            </a:r>
            <a:r>
              <a:rPr lang="en-AU" i="1" dirty="0">
                <a:latin typeface="Calibri" panose="020F0502020204030204" pitchFamily="34" charset="0"/>
              </a:rPr>
              <a:t>the practitioner's profession; or </a:t>
            </a:r>
            <a:endParaRPr lang="en-AU" dirty="0">
              <a:latin typeface="Calibri" panose="020F0502020204030204" pitchFamily="34" charset="0"/>
            </a:endParaRPr>
          </a:p>
          <a:p>
            <a:pPr marL="274320" indent="-274320" algn="just">
              <a:buFont typeface="Wingdings 2"/>
              <a:buChar char=""/>
              <a:defRPr/>
            </a:pPr>
            <a:r>
              <a:rPr lang="en-AU" i="1" dirty="0">
                <a:latin typeface="Calibri" panose="020F0502020204030204" pitchFamily="34" charset="0"/>
              </a:rPr>
              <a:t>(c)	placed the public at risk of substantial harm in the 	</a:t>
            </a:r>
            <a:r>
              <a:rPr lang="en-AU" i="1" dirty="0" smtClean="0">
                <a:latin typeface="Calibri" panose="020F0502020204030204" pitchFamily="34" charset="0"/>
              </a:rPr>
              <a:t>		practitioner's </a:t>
            </a:r>
            <a:r>
              <a:rPr lang="en-AU" i="1" dirty="0">
                <a:latin typeface="Calibri" panose="020F0502020204030204" pitchFamily="34" charset="0"/>
              </a:rPr>
              <a:t>	practice of the profession because </a:t>
            </a:r>
            <a:r>
              <a:rPr lang="en-AU" i="1" dirty="0" smtClean="0">
                <a:latin typeface="Calibri" panose="020F0502020204030204" pitchFamily="34" charset="0"/>
              </a:rPr>
              <a:t>			the </a:t>
            </a:r>
            <a:r>
              <a:rPr lang="en-AU" i="1" dirty="0">
                <a:latin typeface="Calibri" panose="020F0502020204030204" pitchFamily="34" charset="0"/>
              </a:rPr>
              <a:t>	practitioner has an 	</a:t>
            </a:r>
            <a:r>
              <a:rPr lang="en-AU" i="1" dirty="0">
                <a:solidFill>
                  <a:srgbClr val="FF0000"/>
                </a:solidFill>
                <a:latin typeface="Calibri" panose="020F0502020204030204" pitchFamily="34" charset="0"/>
              </a:rPr>
              <a:t>impairment;</a:t>
            </a:r>
            <a:r>
              <a:rPr lang="en-AU" i="1" dirty="0">
                <a:latin typeface="Calibri" panose="020F0502020204030204" pitchFamily="34" charset="0"/>
              </a:rPr>
              <a:t> or </a:t>
            </a:r>
            <a:endParaRPr lang="en-AU" dirty="0">
              <a:latin typeface="Calibri" panose="020F0502020204030204" pitchFamily="34" charset="0"/>
            </a:endParaRPr>
          </a:p>
          <a:p>
            <a:pPr marL="274320" indent="-274320" algn="just">
              <a:buFont typeface="Wingdings 2"/>
              <a:buChar char=""/>
              <a:defRPr/>
            </a:pPr>
            <a:r>
              <a:rPr lang="en-AU" i="1" dirty="0">
                <a:latin typeface="Calibri" panose="020F0502020204030204" pitchFamily="34" charset="0"/>
              </a:rPr>
              <a:t>(d)	</a:t>
            </a:r>
            <a:r>
              <a:rPr lang="en-AU" i="1" dirty="0">
                <a:solidFill>
                  <a:srgbClr val="FF0000"/>
                </a:solidFill>
                <a:latin typeface="Calibri" panose="020F0502020204030204" pitchFamily="34" charset="0"/>
              </a:rPr>
              <a:t>placed the public at risk of harm because the </a:t>
            </a:r>
            <a:r>
              <a:rPr lang="en-AU" i="1" dirty="0" smtClean="0">
                <a:solidFill>
                  <a:srgbClr val="FF0000"/>
                </a:solidFill>
                <a:latin typeface="Calibri" panose="020F0502020204030204" pitchFamily="34" charset="0"/>
              </a:rPr>
              <a:t>				practitioner </a:t>
            </a:r>
            <a:r>
              <a:rPr lang="en-AU" i="1" dirty="0">
                <a:solidFill>
                  <a:srgbClr val="FF0000"/>
                </a:solidFill>
                <a:latin typeface="Calibri" panose="020F0502020204030204" pitchFamily="34" charset="0"/>
              </a:rPr>
              <a:t>has 	practised in a way that </a:t>
            </a:r>
            <a:r>
              <a:rPr lang="en-AU" i="1" dirty="0" smtClean="0">
                <a:solidFill>
                  <a:srgbClr val="FF0000"/>
                </a:solidFill>
                <a:latin typeface="Calibri" panose="020F0502020204030204" pitchFamily="34" charset="0"/>
              </a:rPr>
              <a:t>					constitutes </a:t>
            </a:r>
            <a:r>
              <a:rPr lang="en-AU" i="1" dirty="0">
                <a:solidFill>
                  <a:srgbClr val="FF0000"/>
                </a:solidFill>
                <a:latin typeface="Calibri" panose="020F0502020204030204" pitchFamily="34" charset="0"/>
              </a:rPr>
              <a:t>a significant departure 	from </a:t>
            </a:r>
            <a:r>
              <a:rPr lang="en-AU" i="1" dirty="0" smtClean="0">
                <a:solidFill>
                  <a:srgbClr val="FF0000"/>
                </a:solidFill>
                <a:latin typeface="Calibri" panose="020F0502020204030204" pitchFamily="34" charset="0"/>
              </a:rPr>
              <a:t>				</a:t>
            </a:r>
            <a:r>
              <a:rPr lang="en-AU" i="1" dirty="0">
                <a:solidFill>
                  <a:srgbClr val="FF0000"/>
                </a:solidFill>
                <a:latin typeface="Calibri" panose="020F0502020204030204" pitchFamily="34" charset="0"/>
              </a:rPr>
              <a:t>	accepted professional standards</a:t>
            </a:r>
            <a:endParaRPr lang="en-AU" dirty="0">
              <a:solidFill>
                <a:srgbClr val="FF0000"/>
              </a:solidFill>
              <a:latin typeface="Calibri" panose="020F0502020204030204" pitchFamily="34" charset="0"/>
            </a:endParaRPr>
          </a:p>
          <a:p>
            <a:endParaRPr lang="en-AU" dirty="0"/>
          </a:p>
        </p:txBody>
      </p:sp>
    </p:spTree>
    <p:extLst>
      <p:ext uri="{BB962C8B-B14F-4D97-AF65-F5344CB8AC3E}">
        <p14:creationId xmlns:p14="http://schemas.microsoft.com/office/powerpoint/2010/main" xmlns="" val="2324625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804949-jayant-patel.jpg"/>
          <p:cNvPicPr>
            <a:picLocks noGrp="1" noChangeAspect="1"/>
          </p:cNvPicPr>
          <p:nvPr/>
        </p:nvPicPr>
        <p:blipFill>
          <a:blip r:embed="rId2" cstate="print"/>
          <a:stretch>
            <a:fillRect/>
          </a:stretch>
        </p:blipFill>
        <p:spPr>
          <a:xfrm>
            <a:off x="1476375" y="1685925"/>
            <a:ext cx="6191250" cy="3486150"/>
          </a:xfrm>
          <a:prstGeom prst="rect">
            <a:avLst/>
          </a:prstGeom>
        </p:spPr>
      </p:pic>
    </p:spTree>
    <p:extLst>
      <p:ext uri="{BB962C8B-B14F-4D97-AF65-F5344CB8AC3E}">
        <p14:creationId xmlns:p14="http://schemas.microsoft.com/office/powerpoint/2010/main" xmlns="" val="1195467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AU" dirty="0"/>
              <a:t>Health Practitioner Regulation National Law (Victoria) Act 2009</a:t>
            </a:r>
          </a:p>
        </p:txBody>
      </p:sp>
      <p:sp>
        <p:nvSpPr>
          <p:cNvPr id="5" name="Content Placeholder 4"/>
          <p:cNvSpPr>
            <a:spLocks noGrp="1"/>
          </p:cNvSpPr>
          <p:nvPr>
            <p:ph idx="1"/>
          </p:nvPr>
        </p:nvSpPr>
        <p:spPr>
          <a:xfrm>
            <a:off x="457200" y="1811957"/>
            <a:ext cx="7139136" cy="4641379"/>
          </a:xfrm>
        </p:spPr>
        <p:txBody>
          <a:bodyPr>
            <a:normAutofit lnSpcReduction="10000"/>
          </a:bodyPr>
          <a:lstStyle/>
          <a:p>
            <a:r>
              <a:rPr lang="en-AU" dirty="0"/>
              <a:t>Notification to </a:t>
            </a:r>
            <a:r>
              <a:rPr lang="en-AU" dirty="0" err="1"/>
              <a:t>AHPRA</a:t>
            </a:r>
            <a:r>
              <a:rPr lang="en-AU" dirty="0"/>
              <a:t> may be verbal or in writing</a:t>
            </a:r>
          </a:p>
          <a:p>
            <a:r>
              <a:rPr lang="en-AU" dirty="0"/>
              <a:t>Preliminary assessment</a:t>
            </a:r>
          </a:p>
          <a:p>
            <a:r>
              <a:rPr lang="en-AU" i="1" dirty="0"/>
              <a:t>“Frivolous, vexatious, misconceived or lacking in substance”</a:t>
            </a:r>
            <a:r>
              <a:rPr lang="en-AU" dirty="0"/>
              <a:t>?</a:t>
            </a:r>
          </a:p>
          <a:p>
            <a:r>
              <a:rPr lang="en-AU" b="1" dirty="0"/>
              <a:t>Or “</a:t>
            </a:r>
            <a:r>
              <a:rPr lang="en-AU" i="1" dirty="0"/>
              <a:t>as soon as practicable” </a:t>
            </a:r>
            <a:r>
              <a:rPr lang="en-AU" dirty="0"/>
              <a:t>written notice to the registered health practitioner or student “</a:t>
            </a:r>
            <a:r>
              <a:rPr lang="en-AU" i="1" dirty="0"/>
              <a:t>advising of the nature of the notification</a:t>
            </a:r>
            <a:r>
              <a:rPr lang="en-AU" dirty="0"/>
              <a:t>” see s. 152</a:t>
            </a:r>
          </a:p>
          <a:p>
            <a:r>
              <a:rPr lang="en-AU" dirty="0"/>
              <a:t>Note: despite this, a National Board is </a:t>
            </a:r>
            <a:r>
              <a:rPr lang="en-AU" b="1" dirty="0"/>
              <a:t>not required </a:t>
            </a:r>
            <a:r>
              <a:rPr lang="en-AU" dirty="0"/>
              <a:t>to give notice of the notification if it reasonably believes it would “prejudice the investigation” or place at risk a person’s “health or safety” see s. 152(3) </a:t>
            </a:r>
          </a:p>
          <a:p>
            <a:endParaRPr lang="en-AU" dirty="0"/>
          </a:p>
        </p:txBody>
      </p:sp>
    </p:spTree>
    <p:extLst>
      <p:ext uri="{BB962C8B-B14F-4D97-AF65-F5344CB8AC3E}">
        <p14:creationId xmlns:p14="http://schemas.microsoft.com/office/powerpoint/2010/main" xmlns="" val="2324625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Actual experience of this with NBV</a:t>
            </a:r>
            <a:endParaRPr lang="en-AU" dirty="0"/>
          </a:p>
        </p:txBody>
      </p:sp>
      <p:sp>
        <p:nvSpPr>
          <p:cNvPr id="3" name="Content Placeholder 2"/>
          <p:cNvSpPr>
            <a:spLocks noGrp="1"/>
          </p:cNvSpPr>
          <p:nvPr>
            <p:ph idx="1"/>
          </p:nvPr>
        </p:nvSpPr>
        <p:spPr/>
        <p:txBody>
          <a:bodyPr>
            <a:normAutofit lnSpcReduction="10000"/>
          </a:bodyPr>
          <a:lstStyle/>
          <a:p>
            <a:r>
              <a:rPr lang="en-AU" dirty="0" smtClean="0"/>
              <a:t>Midwife was suspended in circumstances of a stillbirth</a:t>
            </a:r>
          </a:p>
          <a:p>
            <a:r>
              <a:rPr lang="en-AU" dirty="0" smtClean="0"/>
              <a:t>Anonymous notification to NBV</a:t>
            </a:r>
          </a:p>
          <a:p>
            <a:r>
              <a:rPr lang="en-AU" dirty="0" smtClean="0"/>
              <a:t>Attempted home birth of twins where woman had presented to Hospital at 38 weeks in breech position</a:t>
            </a:r>
          </a:p>
          <a:p>
            <a:r>
              <a:rPr lang="en-AU" dirty="0" smtClean="0"/>
              <a:t>Serious departure from accepted professional standards such as to endanger life</a:t>
            </a:r>
          </a:p>
          <a:p>
            <a:r>
              <a:rPr lang="en-AU" dirty="0" smtClean="0"/>
              <a:t>Previous notifications</a:t>
            </a:r>
          </a:p>
          <a:p>
            <a:r>
              <a:rPr lang="en-AU" dirty="0" smtClean="0"/>
              <a:t>Under Section 40 (1) (c) of the </a:t>
            </a:r>
            <a:r>
              <a:rPr lang="en-AU" i="1" dirty="0" smtClean="0"/>
              <a:t>Health Professions Registration Act 2005 (Vic)</a:t>
            </a:r>
            <a:r>
              <a:rPr lang="en-AU" dirty="0" smtClean="0"/>
              <a:t> no requirement to notify midwife until after suspension if health and safety will be endangered</a:t>
            </a:r>
            <a:endParaRPr lang="en-AU" dirty="0"/>
          </a:p>
        </p:txBody>
      </p:sp>
    </p:spTree>
    <p:extLst>
      <p:ext uri="{BB962C8B-B14F-4D97-AF65-F5344CB8AC3E}">
        <p14:creationId xmlns:p14="http://schemas.microsoft.com/office/powerpoint/2010/main" xmlns="" val="25066165"/>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5274</TotalTime>
  <Words>1108</Words>
  <Application>Microsoft Office PowerPoint</Application>
  <PresentationFormat>On-screen Show (4:3)</PresentationFormat>
  <Paragraphs>73</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Custom Design</vt:lpstr>
      <vt:lpstr>Natural Justice and Registered Health Practitioners </vt:lpstr>
      <vt:lpstr>Natural Justice and Procedural Fairness</vt:lpstr>
      <vt:lpstr>Doctors are different…</vt:lpstr>
      <vt:lpstr>Slide 4</vt:lpstr>
      <vt:lpstr>Complaints about health practitioners abound!</vt:lpstr>
      <vt:lpstr>Mandatory Reporting</vt:lpstr>
      <vt:lpstr>Slide 7</vt:lpstr>
      <vt:lpstr>Health Practitioner Regulation National Law (Victoria) Act 2009</vt:lpstr>
      <vt:lpstr>Actual experience of this with NBV</vt:lpstr>
      <vt:lpstr> Annetts v McCann [1990] HCA 57; (1990) 170 CLR 596</vt:lpstr>
      <vt:lpstr>Commissioner of Police v Tanos (1958) 98 CLR 383 </vt:lpstr>
      <vt:lpstr>AHPRA performance and professional standards panels</vt:lpstr>
      <vt:lpstr>Panels established by a National Board</vt:lpstr>
      <vt:lpstr>Natural Justice and Panel hearings</vt:lpstr>
      <vt:lpstr>Bias</vt:lpstr>
      <vt:lpstr>Other examples  e g. RACS policy</vt:lpstr>
      <vt:lpstr>Slide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Peter Mac Connectors</dc:title>
  <dc:creator>Christina De Lisle</dc:creator>
  <cp:lastModifiedBy>PH</cp:lastModifiedBy>
  <cp:revision>118</cp:revision>
  <cp:lastPrinted>2015-12-09T22:26:58Z</cp:lastPrinted>
  <dcterms:created xsi:type="dcterms:W3CDTF">2015-07-14T01:15:34Z</dcterms:created>
  <dcterms:modified xsi:type="dcterms:W3CDTF">2016-05-16T07:06:12Z</dcterms:modified>
</cp:coreProperties>
</file>