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745288" cy="9856788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B8D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6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-123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958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0769" y="0"/>
            <a:ext cx="2922958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7356EA-D82D-4858-9380-D4C820405E20}" type="datetimeFigureOut">
              <a:rPr lang="en-AU" smtClean="0"/>
              <a:pPr/>
              <a:t>16/05/2016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5700" y="1231900"/>
            <a:ext cx="4433888" cy="3327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529" y="4743579"/>
            <a:ext cx="5396230" cy="38811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62238"/>
            <a:ext cx="2922958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0769" y="9362238"/>
            <a:ext cx="2922958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EF431-AFA8-4D6A-9CE8-CFDA71879E1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208402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EF431-AFA8-4D6A-9CE8-CFDA71879E19}" type="slidenum">
              <a:rPr lang="en-AU" smtClean="0"/>
              <a:pPr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1492510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EF431-AFA8-4D6A-9CE8-CFDA71879E19}" type="slidenum">
              <a:rPr lang="en-AU" smtClean="0"/>
              <a:pPr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4198169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8000" y="2592000"/>
            <a:ext cx="7560000" cy="2016000"/>
          </a:xfrm>
        </p:spPr>
        <p:txBody>
          <a:bodyPr anchor="ctr" anchorCtr="0">
            <a:noAutofit/>
          </a:bodyPr>
          <a:lstStyle>
            <a:lvl1pPr algn="l">
              <a:lnSpc>
                <a:spcPts val="7000"/>
              </a:lnSpc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8000" y="4680000"/>
            <a:ext cx="7560000" cy="720000"/>
          </a:xfrm>
        </p:spPr>
        <p:txBody>
          <a:bodyPr>
            <a:noAutofit/>
          </a:bodyPr>
          <a:lstStyle>
            <a:lvl1pPr marL="0" indent="0" algn="l">
              <a:lnSpc>
                <a:spcPts val="3800"/>
              </a:lnSpc>
              <a:buNone/>
              <a:defRPr sz="3400" b="1">
                <a:solidFill>
                  <a:srgbClr val="93B8D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5995769"/>
            <a:ext cx="1008000" cy="311045"/>
          </a:xfrm>
        </p:spPr>
        <p:txBody>
          <a:bodyPr anchor="t" anchorCtr="0"/>
          <a:lstStyle>
            <a:lvl1pPr>
              <a:lnSpc>
                <a:spcPts val="1400"/>
              </a:lnSpc>
              <a:defRPr sz="1000" b="0">
                <a:solidFill>
                  <a:schemeClr val="bg1"/>
                </a:solidFill>
              </a:defRPr>
            </a:lvl1pPr>
          </a:lstStyle>
          <a:p>
            <a:fld id="{9C159DC8-579D-4807-B8C5-C7F9A0B32EFB}" type="datetime1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77E5-93D7-49BF-9E9A-8E3B2A93FAB4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2773287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000" y="208547"/>
            <a:ext cx="7128000" cy="1700464"/>
          </a:xfrm>
        </p:spPr>
        <p:txBody>
          <a:bodyPr anchor="b" anchorCtr="0"/>
          <a:lstStyle>
            <a:lvl1pPr>
              <a:lnSpc>
                <a:spcPts val="6000"/>
              </a:lnSpc>
              <a:defRPr sz="50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000" y="2304000"/>
            <a:ext cx="7128000" cy="1500187"/>
          </a:xfrm>
        </p:spPr>
        <p:txBody>
          <a:bodyPr/>
          <a:lstStyle>
            <a:lvl1pPr marL="0" indent="0">
              <a:lnSpc>
                <a:spcPts val="3800"/>
              </a:lnSpc>
              <a:buNone/>
              <a:defRPr sz="3400" b="1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5979727"/>
            <a:ext cx="1008000" cy="311045"/>
          </a:xfrm>
        </p:spPr>
        <p:txBody>
          <a:bodyPr/>
          <a:lstStyle/>
          <a:p>
            <a:fld id="{BDA09188-E533-4940-9104-049B90CCD999}" type="datetime1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8001" y="5979727"/>
            <a:ext cx="4831326" cy="311045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02316" y="5979727"/>
            <a:ext cx="641683" cy="311045"/>
          </a:xfrm>
        </p:spPr>
        <p:txBody>
          <a:bodyPr/>
          <a:lstStyle>
            <a:lvl1pPr algn="l">
              <a:defRPr/>
            </a:lvl1pPr>
          </a:lstStyle>
          <a:p>
            <a:fld id="{0013C598-C5DF-4DCD-83D1-068DC01C81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4105401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000" y="967706"/>
            <a:ext cx="7128000" cy="756000"/>
          </a:xfrm>
        </p:spPr>
        <p:txBody>
          <a:bodyPr/>
          <a:lstStyle>
            <a:lvl1pPr>
              <a:lnSpc>
                <a:spcPts val="4800"/>
              </a:lnSpc>
              <a:defRPr sz="4000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000" y="2012812"/>
            <a:ext cx="7128000" cy="360000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5982129"/>
            <a:ext cx="1007999" cy="311044"/>
          </a:xfrm>
        </p:spPr>
        <p:txBody>
          <a:bodyPr/>
          <a:lstStyle/>
          <a:p>
            <a:fld id="{8E8A2813-D716-42C7-A92D-FC973665080B}" type="datetime1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7999" y="5982129"/>
            <a:ext cx="4791221" cy="311044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02316" y="5982129"/>
            <a:ext cx="641684" cy="311044"/>
          </a:xfrm>
        </p:spPr>
        <p:txBody>
          <a:bodyPr/>
          <a:lstStyle>
            <a:lvl1pPr algn="l">
              <a:defRPr/>
            </a:lvl1pPr>
          </a:lstStyle>
          <a:p>
            <a:fld id="{314A77E5-93D7-49BF-9E9A-8E3B2A93FAB4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1003514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000" y="967706"/>
            <a:ext cx="7128000" cy="756000"/>
          </a:xfrm>
        </p:spPr>
        <p:txBody>
          <a:bodyPr/>
          <a:lstStyle>
            <a:lvl1pPr>
              <a:lnSpc>
                <a:spcPts val="4800"/>
              </a:lnSpc>
              <a:defRPr sz="4000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08000" y="2321780"/>
            <a:ext cx="3500390" cy="3291031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en-US" dirty="0" smtClean="0"/>
              <a:t>Click to insert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5982129"/>
            <a:ext cx="1007999" cy="311044"/>
          </a:xfrm>
        </p:spPr>
        <p:txBody>
          <a:bodyPr/>
          <a:lstStyle/>
          <a:p>
            <a:fld id="{FEF113F5-D4E0-4979-BC5E-9B72A6459F00}" type="datetime1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7999" y="5982129"/>
            <a:ext cx="4791221" cy="311044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02316" y="5982129"/>
            <a:ext cx="641684" cy="311044"/>
          </a:xfrm>
        </p:spPr>
        <p:txBody>
          <a:bodyPr/>
          <a:lstStyle>
            <a:lvl1pPr algn="l">
              <a:defRPr/>
            </a:lvl1pPr>
          </a:lstStyle>
          <a:p>
            <a:fld id="{314A77E5-93D7-49BF-9E9A-8E3B2A93FAB4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1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1011643" y="1883922"/>
            <a:ext cx="3485438" cy="354533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4611757" y="2323104"/>
            <a:ext cx="3523753" cy="3291031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en-US" dirty="0" smtClean="0"/>
              <a:t>Click to insert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4616553" y="1885246"/>
            <a:ext cx="3508701" cy="354533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81297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000" y="967706"/>
            <a:ext cx="7128000" cy="756000"/>
          </a:xfrm>
        </p:spPr>
        <p:txBody>
          <a:bodyPr/>
          <a:lstStyle>
            <a:lvl1pPr>
              <a:lnSpc>
                <a:spcPts val="4800"/>
              </a:lnSpc>
              <a:defRPr sz="4000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08000" y="1876508"/>
            <a:ext cx="3500390" cy="373630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en-US" dirty="0" smtClean="0"/>
              <a:t>Click to insert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5982129"/>
            <a:ext cx="1007999" cy="311044"/>
          </a:xfrm>
        </p:spPr>
        <p:txBody>
          <a:bodyPr/>
          <a:lstStyle/>
          <a:p>
            <a:fld id="{CF4699BD-CE3A-4874-960F-F25613F26133}" type="datetime1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7999" y="5982129"/>
            <a:ext cx="4791221" cy="311044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02316" y="5982129"/>
            <a:ext cx="641684" cy="311044"/>
          </a:xfrm>
        </p:spPr>
        <p:txBody>
          <a:bodyPr/>
          <a:lstStyle>
            <a:lvl1pPr algn="l">
              <a:defRPr/>
            </a:lvl1pPr>
          </a:lstStyle>
          <a:p>
            <a:fld id="{314A77E5-93D7-49BF-9E9A-8E3B2A93FAB4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4611757" y="1876508"/>
            <a:ext cx="3523753" cy="3737627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en-US" dirty="0" smtClean="0"/>
              <a:t>Click to insert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0250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000" y="967706"/>
            <a:ext cx="7128000" cy="756000"/>
          </a:xfrm>
        </p:spPr>
        <p:txBody>
          <a:bodyPr/>
          <a:lstStyle>
            <a:lvl1pPr>
              <a:lnSpc>
                <a:spcPts val="4800"/>
              </a:lnSpc>
              <a:defRPr sz="4000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5982129"/>
            <a:ext cx="1007999" cy="311044"/>
          </a:xfrm>
        </p:spPr>
        <p:txBody>
          <a:bodyPr/>
          <a:lstStyle/>
          <a:p>
            <a:fld id="{E0200BC6-934D-4DB9-889E-046EA83C588F}" type="datetime1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7999" y="5982129"/>
            <a:ext cx="4791221" cy="311044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02316" y="5982129"/>
            <a:ext cx="641684" cy="311044"/>
          </a:xfrm>
        </p:spPr>
        <p:txBody>
          <a:bodyPr/>
          <a:lstStyle>
            <a:lvl1pPr algn="l">
              <a:defRPr/>
            </a:lvl1pPr>
          </a:lstStyle>
          <a:p>
            <a:fld id="{314A77E5-93D7-49BF-9E9A-8E3B2A93FAB4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786534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000" y="2012812"/>
            <a:ext cx="7128000" cy="360000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5982129"/>
            <a:ext cx="1007999" cy="311044"/>
          </a:xfrm>
        </p:spPr>
        <p:txBody>
          <a:bodyPr/>
          <a:lstStyle/>
          <a:p>
            <a:fld id="{3909C3C5-BD19-4C6A-8E66-BC9CB768E5CE}" type="datetime1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7999" y="5982129"/>
            <a:ext cx="4791221" cy="311044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02316" y="5982129"/>
            <a:ext cx="641684" cy="311044"/>
          </a:xfrm>
        </p:spPr>
        <p:txBody>
          <a:bodyPr/>
          <a:lstStyle>
            <a:lvl1pPr algn="l">
              <a:defRPr/>
            </a:lvl1pPr>
          </a:lstStyle>
          <a:p>
            <a:fld id="{314A77E5-93D7-49BF-9E9A-8E3B2A93FAB4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786534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5982129"/>
            <a:ext cx="1007999" cy="311044"/>
          </a:xfrm>
        </p:spPr>
        <p:txBody>
          <a:bodyPr/>
          <a:lstStyle/>
          <a:p>
            <a:fld id="{37BE6E6E-14ED-49BD-99E5-A16A86538C6F}" type="datetime1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7999" y="5982129"/>
            <a:ext cx="4791221" cy="311044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02316" y="5982129"/>
            <a:ext cx="641684" cy="311044"/>
          </a:xfrm>
        </p:spPr>
        <p:txBody>
          <a:bodyPr/>
          <a:lstStyle>
            <a:lvl1pPr algn="l">
              <a:defRPr/>
            </a:lvl1pPr>
          </a:lstStyle>
          <a:p>
            <a:fld id="{314A77E5-93D7-49BF-9E9A-8E3B2A93FAB4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3680220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740604"/>
            <a:ext cx="9144000" cy="72237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8000" y="967706"/>
            <a:ext cx="7128000" cy="75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000" y="2051811"/>
            <a:ext cx="7128000" cy="33927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5995769"/>
            <a:ext cx="1008000" cy="3110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lnSpc>
                <a:spcPts val="1400"/>
              </a:lnSpc>
              <a:defRPr sz="1000">
                <a:solidFill>
                  <a:schemeClr val="bg1"/>
                </a:solidFill>
              </a:defRPr>
            </a:lvl1pPr>
          </a:lstStyle>
          <a:p>
            <a:fld id="{5B3871A8-EACF-403F-A9B1-BE5E909ED498}" type="datetime1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8001" y="5995769"/>
            <a:ext cx="4831326" cy="3110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400"/>
              </a:lnSpc>
              <a:defRPr sz="1000"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02316" y="5995769"/>
            <a:ext cx="641683" cy="3110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lnSpc>
                <a:spcPts val="1400"/>
              </a:lnSpc>
              <a:defRPr sz="1000">
                <a:solidFill>
                  <a:schemeClr val="bg1"/>
                </a:solidFill>
              </a:defRPr>
            </a:lvl1pPr>
          </a:lstStyle>
          <a:p>
            <a:pPr algn="l"/>
            <a:fld id="{314A77E5-93D7-49BF-9E9A-8E3B2A93FAB4}" type="slidenum">
              <a:rPr lang="en-AU" smtClean="0"/>
              <a:pPr algn="l"/>
              <a:t>‹#›</a:t>
            </a:fld>
            <a:endParaRPr lang="en-AU" dirty="0"/>
          </a:p>
        </p:txBody>
      </p:sp>
      <p:sp>
        <p:nvSpPr>
          <p:cNvPr id="9" name="TextBox 8"/>
          <p:cNvSpPr txBox="1"/>
          <p:nvPr/>
        </p:nvSpPr>
        <p:spPr>
          <a:xfrm>
            <a:off x="6472625" y="5979726"/>
            <a:ext cx="1917760" cy="31104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en-US" sz="1000" dirty="0" smtClean="0">
                <a:solidFill>
                  <a:schemeClr val="bg1"/>
                </a:solidFill>
              </a:rPr>
              <a:t>www.aat.gov.au         //</a:t>
            </a:r>
            <a:endParaRPr lang="en-AU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4952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80" r:id="rId2"/>
    <p:sldLayoutId id="2147483673" r:id="rId3"/>
    <p:sldLayoutId id="2147483685" r:id="rId4"/>
    <p:sldLayoutId id="2147483686" r:id="rId5"/>
    <p:sldLayoutId id="2147483681" r:id="rId6"/>
    <p:sldLayoutId id="2147483682" r:id="rId7"/>
    <p:sldLayoutId id="2147483683" r:id="rId8"/>
  </p:sldLayoutIdLst>
  <p:hf hdr="0" ftr="0" dt="0"/>
  <p:txStyles>
    <p:titleStyle>
      <a:lvl1pPr algn="l" defTabSz="914400" rtl="0" eaLnBrk="1" latinLnBrk="0" hangingPunct="1">
        <a:lnSpc>
          <a:spcPts val="4800"/>
        </a:lnSpc>
        <a:spcBef>
          <a:spcPct val="0"/>
        </a:spcBef>
        <a:buNone/>
        <a:defRPr sz="4000" b="1" kern="1200" spc="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3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400" b="0" kern="1200">
          <a:solidFill>
            <a:schemeClr val="accent2"/>
          </a:solidFill>
          <a:latin typeface="+mn-lt"/>
          <a:ea typeface="+mn-ea"/>
          <a:cs typeface="+mn-cs"/>
        </a:defRPr>
      </a:lvl1pPr>
      <a:lvl2pPr marL="265113" indent="-265113" algn="l" defTabSz="914400" rtl="0" eaLnBrk="1" latinLnBrk="0" hangingPunct="1">
        <a:lnSpc>
          <a:spcPts val="3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2400" b="0" kern="1200">
          <a:solidFill>
            <a:schemeClr val="accent2"/>
          </a:solidFill>
          <a:latin typeface="+mn-lt"/>
          <a:ea typeface="+mn-ea"/>
          <a:cs typeface="+mn-cs"/>
        </a:defRPr>
      </a:lvl2pPr>
      <a:lvl3pPr marL="538163" indent="-265113" algn="l" defTabSz="914400" rtl="0" eaLnBrk="1" latinLnBrk="0" hangingPunct="1">
        <a:lnSpc>
          <a:spcPts val="3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–"/>
        <a:defRPr sz="2400" b="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09625" indent="-273050" algn="l" defTabSz="914400" rtl="0" eaLnBrk="1" latinLnBrk="0" hangingPunct="1">
        <a:lnSpc>
          <a:spcPts val="3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○"/>
        <a:defRPr sz="2400" b="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74738" indent="-265113" algn="l" defTabSz="914400" rtl="0" eaLnBrk="1" latinLnBrk="0" hangingPunct="1">
        <a:lnSpc>
          <a:spcPts val="3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»"/>
        <a:defRPr sz="2400" b="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8001" y="1453313"/>
            <a:ext cx="7560000" cy="2016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2400" dirty="0" smtClean="0"/>
              <a:t>Ensuring a fair hearing- matters involving persons with a mental illness, cognitive impairment or intellectual disability</a:t>
            </a:r>
            <a:r>
              <a:rPr lang="en-AU" sz="2400" i="1" dirty="0" smtClean="0"/>
              <a:t/>
            </a:r>
            <a:br>
              <a:rPr lang="en-AU" sz="2400" i="1" dirty="0" smtClean="0"/>
            </a:br>
            <a:r>
              <a:rPr lang="en-AU" sz="2400" i="1" dirty="0" smtClean="0"/>
              <a:t/>
            </a:r>
            <a:br>
              <a:rPr lang="en-AU" sz="2400" i="1" dirty="0" smtClean="0"/>
            </a:br>
            <a:r>
              <a:rPr lang="en-AU" sz="2400" i="1" dirty="0" smtClean="0"/>
              <a:t>National Disability Insurance Scheme Hearings</a:t>
            </a:r>
            <a:endParaRPr lang="en-AU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8001" y="4248679"/>
            <a:ext cx="7560000" cy="1591404"/>
          </a:xfrm>
        </p:spPr>
        <p:txBody>
          <a:bodyPr/>
          <a:lstStyle/>
          <a:p>
            <a:r>
              <a:rPr lang="en-AU" sz="2400" dirty="0" smtClean="0"/>
              <a:t>COAT </a:t>
            </a:r>
            <a:r>
              <a:rPr lang="en-AU" sz="2400" dirty="0"/>
              <a:t>Victoria Conference </a:t>
            </a:r>
            <a:r>
              <a:rPr lang="en-AU" sz="2400" dirty="0" smtClean="0"/>
              <a:t>2016</a:t>
            </a:r>
            <a:endParaRPr lang="en-AU" sz="1600" dirty="0" smtClean="0">
              <a:solidFill>
                <a:schemeClr val="bg1"/>
              </a:solidFill>
            </a:endParaRPr>
          </a:p>
          <a:p>
            <a:r>
              <a:rPr lang="en-AU" sz="1600" dirty="0" smtClean="0">
                <a:solidFill>
                  <a:schemeClr val="bg1"/>
                </a:solidFill>
              </a:rPr>
              <a:t>Jill </a:t>
            </a:r>
            <a:r>
              <a:rPr lang="en-AU" sz="1600" dirty="0">
                <a:solidFill>
                  <a:schemeClr val="bg1"/>
                </a:solidFill>
              </a:rPr>
              <a:t>Toohey, Senior Member, Administrative Appeals Tribunal </a:t>
            </a:r>
            <a:endParaRPr lang="en-A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747879" y="6149947"/>
            <a:ext cx="3414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www.aat.gov.au</a:t>
            </a:r>
            <a:endParaRPr lang="en-AU" sz="2000" b="1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77E5-93D7-49BF-9E9A-8E3B2A93FAB4}" type="slidenum">
              <a:rPr lang="en-AU" smtClean="0"/>
              <a:pPr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313499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Introduction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000" dirty="0" smtClean="0"/>
              <a:t>The NDIS </a:t>
            </a:r>
            <a:r>
              <a:rPr lang="en-AU" sz="2000" dirty="0"/>
              <a:t>commenced July 2013 and is being rolled out </a:t>
            </a:r>
            <a:r>
              <a:rPr lang="en-AU" sz="2000" dirty="0" smtClean="0"/>
              <a:t>progressively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000" dirty="0" smtClean="0"/>
              <a:t>Currently in the Barwon region in Victoria; other states and territories according to age and location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000" dirty="0" smtClean="0"/>
              <a:t>Estimated </a:t>
            </a:r>
            <a:r>
              <a:rPr lang="en-AU" sz="2000" dirty="0"/>
              <a:t>that, when fully rolled out in 2019, 410,000 people with disabilities will be eligible for funded </a:t>
            </a:r>
            <a:r>
              <a:rPr lang="en-AU" sz="2000" dirty="0" smtClean="0"/>
              <a:t>supports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000" i="1" dirty="0" smtClean="0"/>
              <a:t>National Disability Insurance Scheme Act</a:t>
            </a:r>
            <a:r>
              <a:rPr lang="en-AU" sz="2000" dirty="0" smtClean="0"/>
              <a:t> 2013</a:t>
            </a:r>
            <a:endParaRPr lang="en-A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77E5-93D7-49BF-9E9A-8E3B2A93FAB4}" type="slidenum">
              <a:rPr lang="en-AU" smtClean="0"/>
              <a:pPr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276674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AAT Reviews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000" y="2030064"/>
            <a:ext cx="7128000" cy="360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2000" dirty="0" smtClean="0"/>
              <a:t>The </a:t>
            </a:r>
            <a:r>
              <a:rPr lang="en-AU" sz="2000" dirty="0"/>
              <a:t>AAT can review 26 kinds of decisions made by the </a:t>
            </a:r>
            <a:r>
              <a:rPr lang="en-AU" sz="2000" dirty="0" smtClean="0"/>
              <a:t>National Disability Insurance Agency.  </a:t>
            </a:r>
            <a:r>
              <a:rPr lang="en-AU" sz="2000" dirty="0"/>
              <a:t>Applications mainly concern</a:t>
            </a:r>
            <a:r>
              <a:rPr lang="en-AU" sz="2000" dirty="0" smtClean="0"/>
              <a:t>: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000" dirty="0" smtClean="0"/>
              <a:t>access </a:t>
            </a:r>
            <a:r>
              <a:rPr lang="en-AU" sz="2000" dirty="0"/>
              <a:t>to the scheme: whether a person meets the </a:t>
            </a:r>
            <a:r>
              <a:rPr lang="en-AU" sz="2000" i="1" dirty="0"/>
              <a:t>disability requirements</a:t>
            </a:r>
            <a:r>
              <a:rPr lang="en-AU" sz="2000" dirty="0"/>
              <a:t> or </a:t>
            </a:r>
            <a:r>
              <a:rPr lang="en-AU" sz="2000" i="1" dirty="0"/>
              <a:t>early intervention requirements</a:t>
            </a:r>
            <a:r>
              <a:rPr lang="en-AU" sz="2000" dirty="0"/>
              <a:t> in the </a:t>
            </a:r>
            <a:r>
              <a:rPr lang="en-AU" sz="2000" i="1" dirty="0"/>
              <a:t>National Disability Insurance Scheme Act</a:t>
            </a:r>
            <a:r>
              <a:rPr lang="en-AU" sz="2000" dirty="0"/>
              <a:t> 2013; </a:t>
            </a:r>
            <a:r>
              <a:rPr lang="en-AU" sz="2000" dirty="0" smtClean="0"/>
              <a:t>and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AU" sz="2000" dirty="0" smtClean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000" dirty="0" smtClean="0"/>
              <a:t>whether </a:t>
            </a:r>
            <a:r>
              <a:rPr lang="en-AU" sz="2000" dirty="0"/>
              <a:t>funded supports are </a:t>
            </a:r>
            <a:r>
              <a:rPr lang="en-AU" sz="2000" i="1" dirty="0"/>
              <a:t>reasonable and </a:t>
            </a:r>
            <a:r>
              <a:rPr lang="en-AU" sz="2000" i="1" dirty="0" smtClean="0"/>
              <a:t>necessary</a:t>
            </a:r>
            <a:endParaRPr lang="en-AU" sz="2000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77E5-93D7-49BF-9E9A-8E3B2A93FAB4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156478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Disability </a:t>
            </a:r>
            <a:r>
              <a:rPr lang="en-AU" dirty="0"/>
              <a:t>R</a:t>
            </a:r>
            <a:r>
              <a:rPr lang="en-AU" dirty="0" smtClean="0"/>
              <a:t>equirements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000" y="2021438"/>
            <a:ext cx="7128000" cy="3600000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AU" sz="2000" dirty="0" smtClean="0"/>
              <a:t>Section 24(1)</a:t>
            </a:r>
          </a:p>
          <a:p>
            <a:pPr lvl="1">
              <a:lnSpc>
                <a:spcPct val="100000"/>
              </a:lnSpc>
            </a:pPr>
            <a:r>
              <a:rPr lang="en-AU" sz="2000" dirty="0" smtClean="0"/>
              <a:t>a </a:t>
            </a:r>
            <a:r>
              <a:rPr lang="en-AU" sz="2000" dirty="0"/>
              <a:t>disability that is attributable to one or more intellectual, cognitive, neurological, sensory or physical impairments, or to one or more impairments attributable to a psychiatric condition: s 24(1)(a) </a:t>
            </a:r>
            <a:endParaRPr lang="en-AU" sz="2000" dirty="0" smtClean="0"/>
          </a:p>
          <a:p>
            <a:pPr lvl="1">
              <a:lnSpc>
                <a:spcPct val="100000"/>
              </a:lnSpc>
            </a:pPr>
            <a:r>
              <a:rPr lang="en-AU" sz="2000" dirty="0" smtClean="0"/>
              <a:t>the </a:t>
            </a:r>
            <a:r>
              <a:rPr lang="en-AU" sz="2000" dirty="0"/>
              <a:t>impairment or impairments result in “substantially reduced functional capacity to undertake, or psychosocial functioning in undertaking” </a:t>
            </a:r>
            <a:r>
              <a:rPr lang="en-AU" sz="2000" dirty="0" smtClean="0"/>
              <a:t>at </a:t>
            </a:r>
            <a:r>
              <a:rPr lang="en-AU" sz="2000" dirty="0"/>
              <a:t>least one of the following: communication; social interaction; learning; mobility; self-care; self-management: s 24(1)(c)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77E5-93D7-49BF-9E9A-8E3B2A93FAB4}" type="slidenum">
              <a:rPr lang="en-AU" smtClean="0"/>
              <a:pPr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390113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Objects and principles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000" y="1732085"/>
            <a:ext cx="7128000" cy="3974123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AU" sz="2000" dirty="0" smtClean="0"/>
              <a:t>Give </a:t>
            </a:r>
            <a:r>
              <a:rPr lang="en-AU" sz="2000" dirty="0"/>
              <a:t>effect to Australia’s obligations under the </a:t>
            </a:r>
            <a:r>
              <a:rPr lang="en-AU" sz="2000" i="1" dirty="0"/>
              <a:t>Convention on the Rights of Persons with Disabilities</a:t>
            </a:r>
            <a:r>
              <a:rPr lang="en-AU" sz="2000" dirty="0"/>
              <a:t>: s 3(1)(a</a:t>
            </a:r>
            <a:r>
              <a:rPr lang="en-AU" sz="2000" dirty="0" smtClean="0"/>
              <a:t>)</a:t>
            </a:r>
          </a:p>
          <a:p>
            <a:pPr lvl="1">
              <a:lnSpc>
                <a:spcPct val="100000"/>
              </a:lnSpc>
            </a:pPr>
            <a:r>
              <a:rPr lang="en-AU" sz="2000" dirty="0" smtClean="0"/>
              <a:t>Enable </a:t>
            </a:r>
            <a:r>
              <a:rPr lang="en-AU" sz="2000" dirty="0"/>
              <a:t>people with disability to exercise choice and control in the pursuit of their goals and the planning and delivery of their supports: s 3(1)(e</a:t>
            </a:r>
            <a:r>
              <a:rPr lang="en-AU" sz="2000" dirty="0" smtClean="0"/>
              <a:t>)</a:t>
            </a:r>
          </a:p>
          <a:p>
            <a:pPr lvl="1">
              <a:lnSpc>
                <a:spcPct val="100000"/>
              </a:lnSpc>
            </a:pPr>
            <a:r>
              <a:rPr lang="en-AU" sz="2000" dirty="0" smtClean="0"/>
              <a:t>People </a:t>
            </a:r>
            <a:r>
              <a:rPr lang="en-AU" sz="2000" dirty="0"/>
              <a:t>with disability should be involved in decision making processes that affect them, and where possible, make decisions for themselves: s 5(a) </a:t>
            </a:r>
          </a:p>
          <a:p>
            <a:pPr lvl="1">
              <a:lnSpc>
                <a:spcPct val="100000"/>
              </a:lnSpc>
            </a:pPr>
            <a:r>
              <a:rPr lang="en-AU" sz="2000" dirty="0" smtClean="0"/>
              <a:t>The </a:t>
            </a:r>
            <a:r>
              <a:rPr lang="en-AU" sz="2000" dirty="0"/>
              <a:t>judgments and decisions they would have made for themselves should be taken into account: s 5(c)</a:t>
            </a:r>
          </a:p>
          <a:p>
            <a:pPr lvl="1">
              <a:lnSpc>
                <a:spcPct val="100000"/>
              </a:lnSpc>
            </a:pPr>
            <a:r>
              <a:rPr lang="en-AU" sz="2000" dirty="0" smtClean="0"/>
              <a:t>The </a:t>
            </a:r>
            <a:r>
              <a:rPr lang="en-AU" sz="2000" dirty="0"/>
              <a:t>Tribunal’s </a:t>
            </a:r>
            <a:r>
              <a:rPr lang="en-AU" sz="2000" i="1" dirty="0"/>
              <a:t>Practice Direction for the Review of NDIS Decisions</a:t>
            </a:r>
            <a:r>
              <a:rPr lang="en-AU" sz="2000" dirty="0"/>
              <a:t> </a:t>
            </a:r>
            <a:r>
              <a:rPr lang="en-AU" sz="2000" dirty="0" smtClean="0"/>
              <a:t> is </a:t>
            </a:r>
            <a:r>
              <a:rPr lang="en-AU" sz="2000" dirty="0"/>
              <a:t>based on </a:t>
            </a:r>
            <a:r>
              <a:rPr lang="en-AU" sz="2000" dirty="0" smtClean="0"/>
              <a:t>these </a:t>
            </a:r>
            <a:r>
              <a:rPr lang="en-AU" sz="2000" dirty="0"/>
              <a:t>objects and </a:t>
            </a:r>
            <a:r>
              <a:rPr lang="en-AU" sz="2000" dirty="0" smtClean="0"/>
              <a:t>principles</a:t>
            </a:r>
          </a:p>
          <a:p>
            <a:pPr lvl="1"/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77E5-93D7-49BF-9E9A-8E3B2A93FAB4}" type="slidenum">
              <a:rPr lang="en-AU" smtClean="0"/>
              <a:pPr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51207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Some issues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AU" sz="2000" dirty="0" smtClean="0"/>
              <a:t>What should/can a tribunal </a:t>
            </a:r>
            <a:r>
              <a:rPr lang="en-AU" sz="2000" dirty="0"/>
              <a:t>do if it has reason to think that a person is not capable by reason of cognitive impairment, mental illness or intellectual disability of communicating his or her instructions or wishes</a:t>
            </a:r>
            <a:r>
              <a:rPr lang="en-AU" sz="2000" dirty="0" smtClean="0"/>
              <a:t>?</a:t>
            </a:r>
            <a:endParaRPr lang="en-AU" sz="2000" dirty="0"/>
          </a:p>
          <a:p>
            <a:pPr lvl="1">
              <a:lnSpc>
                <a:spcPct val="100000"/>
              </a:lnSpc>
            </a:pPr>
            <a:endParaRPr lang="en-AU" sz="2000" dirty="0" smtClean="0"/>
          </a:p>
          <a:p>
            <a:pPr lvl="1">
              <a:lnSpc>
                <a:spcPct val="100000"/>
              </a:lnSpc>
            </a:pPr>
            <a:r>
              <a:rPr lang="en-AU" sz="2000" dirty="0" smtClean="0"/>
              <a:t>Are informally nominated/appointed representatives adequate?</a:t>
            </a:r>
          </a:p>
          <a:p>
            <a:pPr lvl="1">
              <a:lnSpc>
                <a:spcPct val="100000"/>
              </a:lnSpc>
            </a:pPr>
            <a:endParaRPr lang="en-AU" sz="2000" dirty="0" smtClean="0"/>
          </a:p>
          <a:p>
            <a:pPr lvl="1">
              <a:lnSpc>
                <a:spcPct val="100000"/>
              </a:lnSpc>
            </a:pPr>
            <a:r>
              <a:rPr lang="en-AU" sz="2000" dirty="0" smtClean="0"/>
              <a:t>Are formally </a:t>
            </a:r>
            <a:r>
              <a:rPr lang="en-AU" sz="2000" dirty="0"/>
              <a:t>appointed </a:t>
            </a:r>
            <a:r>
              <a:rPr lang="en-AU" sz="2000" dirty="0" smtClean="0"/>
              <a:t>representatives necessary?</a:t>
            </a:r>
          </a:p>
          <a:p>
            <a:pPr marL="0" lvl="1" indent="0">
              <a:lnSpc>
                <a:spcPct val="100000"/>
              </a:lnSpc>
              <a:buNone/>
            </a:pPr>
            <a:endParaRPr lang="en-AU" sz="2800" dirty="0"/>
          </a:p>
          <a:p>
            <a:pPr lvl="1"/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77E5-93D7-49BF-9E9A-8E3B2A93FAB4}" type="slidenum">
              <a:rPr lang="en-AU" smtClean="0"/>
              <a:pPr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139193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tandard PowerPoint">
  <a:themeElements>
    <a:clrScheme name="AAT FactSheet">
      <a:dk1>
        <a:sysClr val="windowText" lastClr="000000"/>
      </a:dk1>
      <a:lt1>
        <a:sysClr val="window" lastClr="FFFFFF"/>
      </a:lt1>
      <a:dk2>
        <a:srgbClr val="225088"/>
      </a:dk2>
      <a:lt2>
        <a:srgbClr val="EEECE1"/>
      </a:lt2>
      <a:accent1>
        <a:srgbClr val="225088"/>
      </a:accent1>
      <a:accent2>
        <a:srgbClr val="102652"/>
      </a:accent2>
      <a:accent3>
        <a:srgbClr val="9BBB59"/>
      </a:accent3>
      <a:accent4>
        <a:srgbClr val="C0504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Standard PowerPoint</Template>
  <TotalTime>155</TotalTime>
  <Words>402</Words>
  <Application>Microsoft Office PowerPoint</Application>
  <PresentationFormat>On-screen Show (4:3)</PresentationFormat>
  <Paragraphs>38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Standard PowerPoint</vt:lpstr>
      <vt:lpstr>Ensuring a fair hearing- matters involving persons with a mental illness, cognitive impairment or intellectual disability  National Disability Insurance Scheme Hearings</vt:lpstr>
      <vt:lpstr>Introduction</vt:lpstr>
      <vt:lpstr>AAT Reviews</vt:lpstr>
      <vt:lpstr>Disability Requirements </vt:lpstr>
      <vt:lpstr>Objects and principles</vt:lpstr>
      <vt:lpstr>Some issues</vt:lpstr>
    </vt:vector>
  </TitlesOfParts>
  <Company>Administrative Appeals Tribunal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Heading</dc:title>
  <dc:creator>Jenna Mercer</dc:creator>
  <cp:lastModifiedBy>PH</cp:lastModifiedBy>
  <cp:revision>15</cp:revision>
  <cp:lastPrinted>2016-04-20T01:53:24Z</cp:lastPrinted>
  <dcterms:created xsi:type="dcterms:W3CDTF">2016-04-18T02:33:19Z</dcterms:created>
  <dcterms:modified xsi:type="dcterms:W3CDTF">2016-05-16T06:53:24Z</dcterms:modified>
</cp:coreProperties>
</file>