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9" r:id="rId6"/>
    <p:sldId id="258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3B8D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17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D6EE7-5063-4C13-99E6-592A889FBB0F}" type="datetimeFigureOut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1A72E-7503-4A6E-8BDC-0CC5021D8CD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4293838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356EA-D82D-4858-9380-D4C820405E20}" type="datetimeFigureOut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0EF431-AFA8-4D6A-9CE8-CFDA71879E19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08402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EF431-AFA8-4D6A-9CE8-CFDA71879E19}" type="slidenum">
              <a:rPr lang="en-AU" smtClean="0"/>
              <a:pPr/>
              <a:t>1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14925102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EF431-AFA8-4D6A-9CE8-CFDA71879E19}" type="slidenum">
              <a:rPr lang="en-AU" smtClean="0"/>
              <a:pPr/>
              <a:t>2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931464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EF431-AFA8-4D6A-9CE8-CFDA71879E19}" type="slidenum">
              <a:rPr lang="en-AU" smtClean="0"/>
              <a:pPr/>
              <a:t>3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419816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000" y="2592000"/>
            <a:ext cx="7560000" cy="2016000"/>
          </a:xfrm>
        </p:spPr>
        <p:txBody>
          <a:bodyPr anchor="ctr" anchorCtr="0">
            <a:noAutofit/>
          </a:bodyPr>
          <a:lstStyle>
            <a:lvl1pPr algn="l">
              <a:lnSpc>
                <a:spcPts val="7000"/>
              </a:lnSpc>
              <a:defRPr sz="64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8000" y="4680000"/>
            <a:ext cx="7560000" cy="720000"/>
          </a:xfrm>
        </p:spPr>
        <p:txBody>
          <a:bodyPr>
            <a:noAutofit/>
          </a:bodyPr>
          <a:lstStyle>
            <a:lvl1pPr marL="0" indent="0" algn="l">
              <a:lnSpc>
                <a:spcPts val="3800"/>
              </a:lnSpc>
              <a:buNone/>
              <a:defRPr sz="3400" b="1">
                <a:solidFill>
                  <a:srgbClr val="93B8D9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95769"/>
            <a:ext cx="1008000" cy="311045"/>
          </a:xfrm>
        </p:spPr>
        <p:txBody>
          <a:bodyPr anchor="t" anchorCtr="0"/>
          <a:lstStyle>
            <a:lvl1pPr>
              <a:lnSpc>
                <a:spcPts val="1400"/>
              </a:lnSpc>
              <a:defRPr sz="1000" b="0">
                <a:solidFill>
                  <a:schemeClr val="bg1"/>
                </a:solidFill>
              </a:defRPr>
            </a:lvl1pPr>
          </a:lstStyle>
          <a:p>
            <a:fld id="{31482B4E-E24E-46B6-A03C-5745F39D8EF1}" type="datetimeFigureOut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4A77E5-93D7-49BF-9E9A-8E3B2A93FAB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773287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208547"/>
            <a:ext cx="7128000" cy="1700464"/>
          </a:xfrm>
        </p:spPr>
        <p:txBody>
          <a:bodyPr anchor="b" anchorCtr="0"/>
          <a:lstStyle>
            <a:lvl1pPr>
              <a:lnSpc>
                <a:spcPts val="6000"/>
              </a:lnSpc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000" y="2304000"/>
            <a:ext cx="7128000" cy="1500187"/>
          </a:xfrm>
        </p:spPr>
        <p:txBody>
          <a:bodyPr/>
          <a:lstStyle>
            <a:lvl1pPr marL="0" indent="0">
              <a:lnSpc>
                <a:spcPts val="3800"/>
              </a:lnSpc>
              <a:buNone/>
              <a:defRPr sz="3400" b="1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79727"/>
            <a:ext cx="1008000" cy="311045"/>
          </a:xfrm>
        </p:spPr>
        <p:txBody>
          <a:bodyPr/>
          <a:lstStyle/>
          <a:p>
            <a:fld id="{8200A930-E9D4-40FF-AAF1-5006FE86A72A}" type="datetimeFigureOut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8001" y="5979727"/>
            <a:ext cx="4831326" cy="311045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79727"/>
            <a:ext cx="641683" cy="311045"/>
          </a:xfrm>
        </p:spPr>
        <p:txBody>
          <a:bodyPr/>
          <a:lstStyle>
            <a:lvl1pPr algn="l">
              <a:defRPr/>
            </a:lvl1pPr>
          </a:lstStyle>
          <a:p>
            <a:fld id="{0013C598-C5DF-4DCD-83D1-068DC01C8172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4105401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</p:spPr>
        <p:txBody>
          <a:bodyPr/>
          <a:lstStyle>
            <a:lvl1pPr>
              <a:lnSpc>
                <a:spcPts val="4800"/>
              </a:lnSpc>
              <a:defRPr sz="4000" spc="0" baseline="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2012812"/>
            <a:ext cx="7128000" cy="3600000"/>
          </a:xfrm>
        </p:spPr>
        <p:txBody>
          <a:bodyPr/>
          <a:lstStyle>
            <a:lvl1pPr>
              <a:spcAft>
                <a:spcPts val="600"/>
              </a:spcAft>
              <a:defRPr/>
            </a:lvl1pPr>
            <a:lvl2pPr>
              <a:spcAft>
                <a:spcPts val="600"/>
              </a:spcAft>
              <a:defRPr/>
            </a:lvl2pPr>
            <a:lvl3pPr>
              <a:spcAft>
                <a:spcPts val="600"/>
              </a:spcAft>
              <a:defRPr/>
            </a:lvl3pPr>
            <a:lvl4pPr>
              <a:spcAft>
                <a:spcPts val="600"/>
              </a:spcAft>
              <a:defRPr/>
            </a:lvl4pPr>
            <a:lvl5pPr>
              <a:spcAft>
                <a:spcPts val="600"/>
              </a:spcAft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5982129"/>
            <a:ext cx="1007999" cy="311044"/>
          </a:xfrm>
        </p:spPr>
        <p:txBody>
          <a:bodyPr/>
          <a:lstStyle/>
          <a:p>
            <a:fld id="{31482B4E-E24E-46B6-A03C-5745F39D8EF1}" type="datetimeFigureOut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07999" y="5982129"/>
            <a:ext cx="4791221" cy="311044"/>
          </a:xfrm>
        </p:spPr>
        <p:txBody>
          <a:bodyPr/>
          <a:lstStyle/>
          <a:p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502316" y="5982129"/>
            <a:ext cx="641684" cy="311044"/>
          </a:xfrm>
        </p:spPr>
        <p:txBody>
          <a:bodyPr/>
          <a:lstStyle>
            <a:lvl1pPr algn="l">
              <a:defRPr/>
            </a:lvl1pPr>
          </a:lstStyle>
          <a:p>
            <a:fld id="{314A77E5-93D7-49BF-9E9A-8E3B2A93FAB4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100351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5740604"/>
            <a:ext cx="9144000" cy="72237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8000" y="967706"/>
            <a:ext cx="7128000" cy="756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000" y="2051811"/>
            <a:ext cx="7128000" cy="33927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5995769"/>
            <a:ext cx="1008000" cy="3110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lnSpc>
                <a:spcPts val="1400"/>
              </a:lnSpc>
              <a:defRPr sz="1000">
                <a:solidFill>
                  <a:schemeClr val="bg1"/>
                </a:solidFill>
              </a:defRPr>
            </a:lvl1pPr>
          </a:lstStyle>
          <a:p>
            <a:fld id="{31482B4E-E24E-46B6-A03C-5745F39D8EF1}" type="datetimeFigureOut">
              <a:rPr lang="en-AU" smtClean="0"/>
              <a:pPr/>
              <a:t>16/05/2016</a:t>
            </a:fld>
            <a:endParaRPr lang="en-A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8001" y="5995769"/>
            <a:ext cx="4831326" cy="3110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lnSpc>
                <a:spcPts val="1400"/>
              </a:lnSpc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Presentation Heading  //  Section Heading</a:t>
            </a:r>
            <a:endParaRPr lang="en-A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02316" y="5995769"/>
            <a:ext cx="641683" cy="31104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lnSpc>
                <a:spcPts val="1400"/>
              </a:lnSpc>
              <a:defRPr sz="1000">
                <a:solidFill>
                  <a:schemeClr val="bg1"/>
                </a:solidFill>
              </a:defRPr>
            </a:lvl1pPr>
          </a:lstStyle>
          <a:p>
            <a:pPr algn="l"/>
            <a:fld id="{314A77E5-93D7-49BF-9E9A-8E3B2A93FAB4}" type="slidenum">
              <a:rPr lang="en-AU" smtClean="0"/>
              <a:pPr algn="l"/>
              <a:t>‹#›</a:t>
            </a:fld>
            <a:endParaRPr lang="en-AU" dirty="0"/>
          </a:p>
        </p:txBody>
      </p:sp>
      <p:sp>
        <p:nvSpPr>
          <p:cNvPr id="9" name="TextBox 8"/>
          <p:cNvSpPr txBox="1"/>
          <p:nvPr userDrawn="1"/>
        </p:nvSpPr>
        <p:spPr>
          <a:xfrm>
            <a:off x="6472625" y="5979726"/>
            <a:ext cx="1917760" cy="31104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US" sz="1000" dirty="0" smtClean="0">
                <a:solidFill>
                  <a:schemeClr val="bg1"/>
                </a:solidFill>
              </a:rPr>
              <a:t>www.aat.gov.au         //</a:t>
            </a:r>
            <a:endParaRPr lang="en-AU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952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0" r:id="rId2"/>
    <p:sldLayoutId id="2147483673" r:id="rId3"/>
  </p:sldLayoutIdLst>
  <p:txStyles>
    <p:titleStyle>
      <a:lvl1pPr algn="l" defTabSz="914400" rtl="0" eaLnBrk="1" latinLnBrk="0" hangingPunct="1">
        <a:lnSpc>
          <a:spcPts val="4800"/>
        </a:lnSpc>
        <a:spcBef>
          <a:spcPct val="0"/>
        </a:spcBef>
        <a:buNone/>
        <a:defRPr sz="4000" b="1" kern="1200" spc="0" baseline="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1pPr>
      <a:lvl2pPr marL="265113" indent="-265113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38163" indent="-265113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–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3pPr>
      <a:lvl4pPr marL="809625" indent="-273050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○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4pPr>
      <a:lvl5pPr marL="1074738" indent="-265113" algn="l" defTabSz="914400" rtl="0" eaLnBrk="1" latinLnBrk="0" hangingPunct="1">
        <a:lnSpc>
          <a:spcPts val="3000"/>
        </a:lnSpc>
        <a:spcBef>
          <a:spcPts val="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»"/>
        <a:defRPr sz="2400" b="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coa.org.au/" TargetMode="External"/><Relationship Id="rId3" Type="http://schemas.openxmlformats.org/officeDocument/2006/relationships/hyperlink" Target="http://www.eccv.org.au/" TargetMode="External"/><Relationship Id="rId7" Type="http://schemas.openxmlformats.org/officeDocument/2006/relationships/hyperlink" Target="http://www.vtmh.org.au/" TargetMode="External"/><Relationship Id="rId2" Type="http://schemas.openxmlformats.org/officeDocument/2006/relationships/hyperlink" Target="http://www.abs.gov.au/websitedbs/censushome.nsf/home/quickstatscob?opendocument&amp;navpos=220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www.multicultural.vic.gov.au/" TargetMode="External"/><Relationship Id="rId5" Type="http://schemas.openxmlformats.org/officeDocument/2006/relationships/hyperlink" Target="http://www.jccd.org.au/" TargetMode="External"/><Relationship Id="rId4" Type="http://schemas.openxmlformats.org/officeDocument/2006/relationships/hyperlink" Target="http://fecca.org.a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8000" y="1754659"/>
            <a:ext cx="7560000" cy="4440195"/>
          </a:xfrm>
        </p:spPr>
        <p:txBody>
          <a:bodyPr/>
          <a:lstStyle/>
          <a:p>
            <a:r>
              <a:rPr lang="en-AU" sz="4000" i="1" dirty="0" smtClean="0"/>
              <a:t>Procedural </a:t>
            </a:r>
            <a:r>
              <a:rPr lang="en-AU" sz="4000" i="1" dirty="0"/>
              <a:t>Fairness – </a:t>
            </a:r>
            <a:r>
              <a:rPr lang="en-AU" sz="4000" i="1" dirty="0" smtClean="0"/>
              <a:t/>
            </a:r>
            <a:br>
              <a:rPr lang="en-AU" sz="4000" i="1" dirty="0" smtClean="0"/>
            </a:br>
            <a:r>
              <a:rPr lang="en-AU" sz="4000" i="1" dirty="0" smtClean="0"/>
              <a:t>cases </a:t>
            </a:r>
            <a:r>
              <a:rPr lang="en-AU" sz="4000" i="1" dirty="0"/>
              <a:t>involving people from a </a:t>
            </a:r>
            <a:r>
              <a:rPr lang="en-US" sz="4000" i="1" dirty="0" smtClean="0"/>
              <a:t>culturally </a:t>
            </a:r>
            <a:r>
              <a:rPr lang="en-US" sz="4000" i="1" dirty="0"/>
              <a:t>and linguistically </a:t>
            </a:r>
            <a:r>
              <a:rPr lang="en-US" sz="4000" i="1" dirty="0" smtClean="0"/>
              <a:t>diverse </a:t>
            </a:r>
            <a:r>
              <a:rPr lang="en-AU" sz="4000" i="1" dirty="0"/>
              <a:t>background</a:t>
            </a:r>
            <a:endParaRPr lang="en-AU" sz="4000" dirty="0"/>
          </a:p>
        </p:txBody>
      </p:sp>
    </p:spTree>
    <p:extLst>
      <p:ext uri="{BB962C8B-B14F-4D97-AF65-F5344CB8AC3E}">
        <p14:creationId xmlns:p14="http://schemas.microsoft.com/office/powerpoint/2010/main" xmlns="" val="3134999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Assessing credibility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Demeanour </a:t>
            </a:r>
          </a:p>
          <a:p>
            <a:endParaRPr lang="en-AU" dirty="0"/>
          </a:p>
          <a:p>
            <a:r>
              <a:rPr lang="en-AU" dirty="0" smtClean="0"/>
              <a:t>Demeanour in cases involving CALD people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4207808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z="3600" dirty="0" smtClean="0"/>
              <a:t>Safeguards against unfairness</a:t>
            </a:r>
            <a:endParaRPr lang="en-AU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2281880"/>
            <a:ext cx="7128000" cy="3330931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Members – Administrators</a:t>
            </a:r>
          </a:p>
          <a:p>
            <a:pPr marL="1417638" lvl="4" indent="-342900"/>
            <a:r>
              <a:rPr lang="en-AU" dirty="0" smtClean="0"/>
              <a:t>Pre-hearing </a:t>
            </a:r>
          </a:p>
          <a:p>
            <a:pPr marL="1417638" lvl="4" indent="-342900"/>
            <a:r>
              <a:rPr lang="en-AU" dirty="0" smtClean="0"/>
              <a:t>Hearing </a:t>
            </a:r>
          </a:p>
          <a:p>
            <a:pPr marL="1417638" lvl="4" indent="-342900"/>
            <a:r>
              <a:rPr lang="en-AU" dirty="0" smtClean="0"/>
              <a:t>Post-hearing</a:t>
            </a:r>
          </a:p>
          <a:p>
            <a:endParaRPr lang="en-AU" dirty="0" smtClean="0"/>
          </a:p>
          <a:p>
            <a:r>
              <a:rPr lang="en-AU" dirty="0" smtClean="0"/>
              <a:t>The Florida judges and “Bias in chambers”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2986723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502508"/>
            <a:ext cx="7128000" cy="1221198"/>
          </a:xfrm>
        </p:spPr>
        <p:txBody>
          <a:bodyPr/>
          <a:lstStyle/>
          <a:p>
            <a:r>
              <a:rPr lang="en-AU" sz="3200" dirty="0" smtClean="0"/>
              <a:t>Cultural competence – a shared endeavour </a:t>
            </a:r>
            <a:r>
              <a:rPr lang="en-AU" dirty="0" smtClean="0"/>
              <a:t/>
            </a:r>
            <a:br>
              <a:rPr lang="en-AU" dirty="0" smtClean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Cultural </a:t>
            </a:r>
            <a:r>
              <a:rPr lang="en-AU" dirty="0"/>
              <a:t>competence “[c]ombines general knowledge about various cultures with specific information provided by an individual who identifies with the culture … Cultural competence is not a one-time, finite achievement.  It is a </a:t>
            </a:r>
            <a:r>
              <a:rPr lang="en-AU" u="sng" dirty="0"/>
              <a:t>process</a:t>
            </a:r>
            <a:r>
              <a:rPr lang="en-AU" dirty="0"/>
              <a:t> that is applied in every case (usually many times) to ensure impartiality of the </a:t>
            </a:r>
            <a:r>
              <a:rPr lang="en-AU" dirty="0" smtClean="0"/>
              <a:t>[member] and </a:t>
            </a:r>
            <a:r>
              <a:rPr lang="en-AU" dirty="0"/>
              <a:t>analysis of </a:t>
            </a:r>
            <a:r>
              <a:rPr lang="en-AU" dirty="0" smtClean="0"/>
              <a:t>…facts </a:t>
            </a:r>
            <a:r>
              <a:rPr lang="en-AU" dirty="0"/>
              <a:t>and circumstances </a:t>
            </a:r>
            <a:r>
              <a:rPr lang="en-AU" dirty="0" smtClean="0"/>
              <a:t>...”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8098105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Building cultural competence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buFont typeface="Arial" pitchFamily="34" charset="0"/>
              <a:buChar char="•"/>
            </a:pPr>
            <a:r>
              <a:rPr lang="en-AU" dirty="0" smtClean="0"/>
              <a:t>Self-awareness and self-knowledge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AU" dirty="0" smtClean="0"/>
              <a:t>Commitment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AU" dirty="0" smtClean="0"/>
              <a:t>Modesty </a:t>
            </a:r>
            <a:r>
              <a:rPr lang="en-AU" dirty="0"/>
              <a:t>and respect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AU" dirty="0"/>
              <a:t>Understanding of concept of culture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en-AU" dirty="0"/>
              <a:t>Knowledge of cultures and practices </a:t>
            </a:r>
          </a:p>
        </p:txBody>
      </p:sp>
    </p:spTree>
    <p:extLst>
      <p:ext uri="{BB962C8B-B14F-4D97-AF65-F5344CB8AC3E}">
        <p14:creationId xmlns:p14="http://schemas.microsoft.com/office/powerpoint/2010/main" xmlns="" val="22578839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000" y="280086"/>
            <a:ext cx="7128000" cy="741406"/>
          </a:xfrm>
        </p:spPr>
        <p:txBody>
          <a:bodyPr/>
          <a:lstStyle/>
          <a:p>
            <a:r>
              <a:rPr lang="en-AU" dirty="0"/>
              <a:t>Some resources</a:t>
            </a:r>
            <a:br>
              <a:rPr lang="en-AU" dirty="0"/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996778"/>
            <a:ext cx="7128000" cy="4616034"/>
          </a:xfrm>
        </p:spPr>
        <p:txBody>
          <a:bodyPr/>
          <a:lstStyle/>
          <a:p>
            <a:r>
              <a:rPr lang="en-AU" sz="1800" dirty="0"/>
              <a:t>Australian Bureau of Statistics </a:t>
            </a:r>
            <a:r>
              <a:rPr lang="en-AU" sz="1800" u="sng" dirty="0">
                <a:hlinkClick r:id="rId2"/>
              </a:rPr>
              <a:t>http://www.abs.gov.au/websitedbs/censushome.nsf/home/quickstatscob?opendocument&amp;navpos=220</a:t>
            </a:r>
            <a:endParaRPr lang="en-AU" sz="1800" dirty="0"/>
          </a:p>
          <a:p>
            <a:r>
              <a:rPr lang="en-AU" sz="1800" dirty="0" smtClean="0"/>
              <a:t>Ethnic </a:t>
            </a:r>
            <a:r>
              <a:rPr lang="en-AU" sz="1800" dirty="0"/>
              <a:t>Communities’ Council of Victoria) </a:t>
            </a:r>
            <a:r>
              <a:rPr lang="en-AU" sz="1800" u="sng" dirty="0">
                <a:hlinkClick r:id="rId3"/>
              </a:rPr>
              <a:t>http://www.eccv.org.au/</a:t>
            </a:r>
            <a:r>
              <a:rPr lang="en-AU" sz="1800" dirty="0"/>
              <a:t>  </a:t>
            </a:r>
          </a:p>
          <a:p>
            <a:r>
              <a:rPr lang="en-AU" sz="1800" dirty="0"/>
              <a:t>Federation of Ethnic Communities Councils of Australia </a:t>
            </a:r>
            <a:r>
              <a:rPr lang="en-AU" sz="1800" u="sng" dirty="0">
                <a:hlinkClick r:id="rId4"/>
              </a:rPr>
              <a:t>http://fecca.org.au/</a:t>
            </a:r>
            <a:r>
              <a:rPr lang="en-AU" sz="1800" dirty="0"/>
              <a:t> </a:t>
            </a:r>
          </a:p>
          <a:p>
            <a:r>
              <a:rPr lang="en-AU" sz="1800" dirty="0"/>
              <a:t>Judicial Council on Cultural Diversity </a:t>
            </a:r>
            <a:r>
              <a:rPr lang="en-AU" sz="1800" u="sng" dirty="0">
                <a:hlinkClick r:id="rId5"/>
              </a:rPr>
              <a:t>http://www.jccd.org.au/</a:t>
            </a:r>
            <a:r>
              <a:rPr lang="en-AU" sz="1800" u="sng" dirty="0"/>
              <a:t> </a:t>
            </a:r>
            <a:endParaRPr lang="en-AU" sz="1800" dirty="0"/>
          </a:p>
          <a:p>
            <a:r>
              <a:rPr lang="en-AU" sz="1800" dirty="0"/>
              <a:t>Victorian Multicultural Commission </a:t>
            </a:r>
            <a:r>
              <a:rPr lang="en-AU" sz="1800" u="sng" dirty="0">
                <a:hlinkClick r:id="rId6"/>
              </a:rPr>
              <a:t>http://www.multicultural.vic.gov.au/</a:t>
            </a:r>
            <a:r>
              <a:rPr lang="en-AU" sz="1800" dirty="0"/>
              <a:t> </a:t>
            </a:r>
          </a:p>
          <a:p>
            <a:r>
              <a:rPr lang="en-AU" sz="1800" dirty="0"/>
              <a:t>Victorian Transcultural Mental Health </a:t>
            </a:r>
            <a:r>
              <a:rPr lang="en-AU" sz="1800" u="sng" dirty="0">
                <a:hlinkClick r:id="rId7"/>
              </a:rPr>
              <a:t>http://www.vtmh.org.au/</a:t>
            </a:r>
            <a:r>
              <a:rPr lang="en-AU" sz="1800" dirty="0"/>
              <a:t> </a:t>
            </a:r>
          </a:p>
          <a:p>
            <a:r>
              <a:rPr lang="en-AU" sz="1800" dirty="0"/>
              <a:t>Settlement Council of Australia </a:t>
            </a:r>
            <a:r>
              <a:rPr lang="en-AU" sz="1800" u="sng" dirty="0">
                <a:hlinkClick r:id="rId8"/>
              </a:rPr>
              <a:t>http://www.scoa.org.au/</a:t>
            </a:r>
            <a:r>
              <a:rPr lang="en-AU" sz="1800" dirty="0"/>
              <a:t>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1794669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008000" y="741406"/>
            <a:ext cx="7128000" cy="3062782"/>
          </a:xfrm>
        </p:spPr>
        <p:txBody>
          <a:bodyPr/>
          <a:lstStyle/>
          <a:p>
            <a:pPr lvl="0"/>
            <a:endParaRPr lang="en-AU" dirty="0" smtClean="0"/>
          </a:p>
          <a:p>
            <a:pPr marL="457200" lvl="0" indent="-457200">
              <a:buFont typeface="Arial" pitchFamily="34" charset="0"/>
              <a:buChar char="•"/>
            </a:pPr>
            <a:r>
              <a:rPr lang="en-AU" dirty="0" smtClean="0"/>
              <a:t>procedural fairness</a:t>
            </a:r>
          </a:p>
          <a:p>
            <a:pPr lvl="0"/>
            <a:endParaRPr lang="en-AU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n-AU" dirty="0" smtClean="0"/>
              <a:t>credibility </a:t>
            </a:r>
            <a:r>
              <a:rPr lang="en-AU" dirty="0"/>
              <a:t>assessments </a:t>
            </a:r>
            <a:endParaRPr lang="en-AU" dirty="0" smtClean="0"/>
          </a:p>
          <a:p>
            <a:pPr lvl="0"/>
            <a:endParaRPr lang="en-AU" dirty="0"/>
          </a:p>
          <a:p>
            <a:pPr marL="457200" lvl="0" indent="-457200">
              <a:buFont typeface="Arial" pitchFamily="34" charset="0"/>
              <a:buChar char="•"/>
            </a:pPr>
            <a:r>
              <a:rPr lang="en-AU" dirty="0" smtClean="0"/>
              <a:t>safeguards </a:t>
            </a:r>
            <a:r>
              <a:rPr lang="en-AU" dirty="0"/>
              <a:t>against unfairness </a:t>
            </a:r>
            <a:endParaRPr lang="en-AU" dirty="0" smtClean="0"/>
          </a:p>
          <a:p>
            <a:pPr lvl="0"/>
            <a:endParaRPr lang="en-AU" dirty="0"/>
          </a:p>
          <a:p>
            <a:pPr marL="457200" indent="-457200">
              <a:buFont typeface="Arial" pitchFamily="34" charset="0"/>
              <a:buChar char="•"/>
            </a:pPr>
            <a:r>
              <a:rPr lang="en-AU" dirty="0" smtClean="0"/>
              <a:t>cultural </a:t>
            </a:r>
            <a:r>
              <a:rPr lang="en-AU" dirty="0"/>
              <a:t>competence</a:t>
            </a:r>
          </a:p>
        </p:txBody>
      </p:sp>
    </p:spTree>
    <p:extLst>
      <p:ext uri="{BB962C8B-B14F-4D97-AF65-F5344CB8AC3E}">
        <p14:creationId xmlns:p14="http://schemas.microsoft.com/office/powerpoint/2010/main" xmlns="" val="997510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Procedural fairness</a:t>
            </a:r>
            <a:endParaRPr lang="en-AU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46138" lvl="4" indent="0">
              <a:buNone/>
            </a:pPr>
            <a:r>
              <a:rPr lang="en-AU" sz="3200" dirty="0" smtClean="0"/>
              <a:t>Hearing rule</a:t>
            </a:r>
          </a:p>
          <a:p>
            <a:pPr marL="846138" lvl="4" indent="0">
              <a:buNone/>
            </a:pPr>
            <a:endParaRPr lang="en-AU" sz="3200" dirty="0"/>
          </a:p>
          <a:p>
            <a:pPr marL="846138" lvl="4" indent="0">
              <a:buNone/>
            </a:pPr>
            <a:r>
              <a:rPr lang="en-AU" sz="3200" dirty="0" smtClean="0"/>
              <a:t>Bias rule</a:t>
            </a:r>
          </a:p>
          <a:p>
            <a:pPr marL="846138" lvl="4" indent="0">
              <a:buNone/>
            </a:pPr>
            <a:endParaRPr lang="en-AU" sz="3200" dirty="0"/>
          </a:p>
          <a:p>
            <a:pPr marL="846138" lvl="4" indent="0">
              <a:buNone/>
            </a:pPr>
            <a:r>
              <a:rPr lang="en-AU" sz="3200" dirty="0" smtClean="0"/>
              <a:t>Evidence rule </a:t>
            </a:r>
            <a:endParaRPr lang="en-AU" sz="3200" dirty="0"/>
          </a:p>
        </p:txBody>
      </p:sp>
    </p:spTree>
    <p:extLst>
      <p:ext uri="{BB962C8B-B14F-4D97-AF65-F5344CB8AC3E}">
        <p14:creationId xmlns:p14="http://schemas.microsoft.com/office/powerpoint/2010/main" xmlns="" val="2766744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meaning of CALD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…descriptor </a:t>
            </a:r>
            <a:r>
              <a:rPr lang="en-US" dirty="0"/>
              <a:t>for communities with diverse </a:t>
            </a:r>
            <a:r>
              <a:rPr lang="en-AU" dirty="0"/>
              <a:t>language, ethnic background, nationality, dress, traditions, food, societal structures, art and religion </a:t>
            </a:r>
            <a:r>
              <a:rPr lang="en-AU" dirty="0" smtClean="0"/>
              <a:t>characteristics …</a:t>
            </a:r>
          </a:p>
          <a:p>
            <a:endParaRPr lang="en-AU" dirty="0"/>
          </a:p>
          <a:p>
            <a:r>
              <a:rPr lang="en-AU" dirty="0"/>
              <a:t>CALD people are generally defined as those people born overseas, in countries other than those classified by the </a:t>
            </a:r>
            <a:r>
              <a:rPr lang="en-AU" dirty="0" smtClean="0"/>
              <a:t>…ABS as </a:t>
            </a:r>
            <a:r>
              <a:rPr lang="en-AU" dirty="0"/>
              <a:t>“main English speaking </a:t>
            </a:r>
            <a:r>
              <a:rPr lang="en-AU" dirty="0" smtClean="0"/>
              <a:t>countries” …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418502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meaning of culture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T</a:t>
            </a:r>
            <a:r>
              <a:rPr lang="en-AU" dirty="0" smtClean="0"/>
              <a:t>he sum </a:t>
            </a:r>
            <a:r>
              <a:rPr lang="en-AU" dirty="0"/>
              <a:t>total of ways of living built up by a group of human beings, which is transmitted from one generation to </a:t>
            </a:r>
            <a:r>
              <a:rPr lang="en-AU" dirty="0" smtClean="0"/>
              <a:t>another</a:t>
            </a:r>
          </a:p>
          <a:p>
            <a:endParaRPr lang="en-AU" dirty="0"/>
          </a:p>
          <a:p>
            <a:r>
              <a:rPr lang="en-AU" dirty="0" smtClean="0"/>
              <a:t>Multifaceted - </a:t>
            </a:r>
            <a:r>
              <a:rPr lang="en-AU" dirty="0"/>
              <a:t>often changing </a:t>
            </a:r>
            <a:r>
              <a:rPr lang="en-AU" dirty="0" smtClean="0"/>
              <a:t>- incorporates </a:t>
            </a:r>
            <a:r>
              <a:rPr lang="en-AU" dirty="0"/>
              <a:t>contradicting </a:t>
            </a:r>
            <a:r>
              <a:rPr lang="en-AU" dirty="0" smtClean="0"/>
              <a:t>elements</a:t>
            </a:r>
          </a:p>
          <a:p>
            <a:endParaRPr lang="en-AU" dirty="0"/>
          </a:p>
          <a:p>
            <a:r>
              <a:rPr lang="en-AU" dirty="0" smtClean="0"/>
              <a:t>Remade </a:t>
            </a:r>
            <a:r>
              <a:rPr lang="en-AU" dirty="0"/>
              <a:t>continually </a:t>
            </a:r>
            <a:r>
              <a:rPr lang="en-AU" dirty="0" smtClean="0"/>
              <a:t>– dynamic - often </a:t>
            </a:r>
            <a:r>
              <a:rPr lang="en-AU" dirty="0"/>
              <a:t>contested </a:t>
            </a:r>
            <a:r>
              <a:rPr lang="en-AU" dirty="0" smtClean="0"/>
              <a:t>and heterogeneous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534641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Further points about culture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 smtClean="0"/>
              <a:t>Organisational and professional culture</a:t>
            </a:r>
          </a:p>
          <a:p>
            <a:endParaRPr lang="en-AU" dirty="0"/>
          </a:p>
          <a:p>
            <a:r>
              <a:rPr lang="en-AU" dirty="0" smtClean="0"/>
              <a:t>Diversity between cultures – diversity within cultures</a:t>
            </a:r>
          </a:p>
          <a:p>
            <a:endParaRPr lang="en-AU" dirty="0"/>
          </a:p>
          <a:p>
            <a:r>
              <a:rPr lang="en-AU" dirty="0" smtClean="0"/>
              <a:t>Culture is not definitive of a person’s identity or conduct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991104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8000" y="428368"/>
            <a:ext cx="7128000" cy="5107459"/>
          </a:xfrm>
        </p:spPr>
        <p:txBody>
          <a:bodyPr/>
          <a:lstStyle/>
          <a:p>
            <a:r>
              <a:rPr lang="en-AU" sz="2400" dirty="0" smtClean="0"/>
              <a:t>28.5</a:t>
            </a:r>
            <a:r>
              <a:rPr lang="en-AU" sz="2400" dirty="0"/>
              <a:t>% of Australia’s estimated resident population was born </a:t>
            </a:r>
            <a:r>
              <a:rPr lang="en-AU" sz="2400" dirty="0" smtClean="0"/>
              <a:t>overseas  (ABS 30.6.15)</a:t>
            </a:r>
          </a:p>
          <a:p>
            <a:endParaRPr lang="en-AU" sz="2400" dirty="0" smtClean="0"/>
          </a:p>
          <a:p>
            <a:pPr marL="342900" indent="-342900">
              <a:buFont typeface="Arial" pitchFamily="34" charset="0"/>
              <a:buChar char="•"/>
            </a:pPr>
            <a:r>
              <a:rPr lang="en-AU" sz="2400" dirty="0" smtClean="0"/>
              <a:t>26.2</a:t>
            </a:r>
            <a:r>
              <a:rPr lang="en-AU" sz="2400" dirty="0"/>
              <a:t>% of Victorians </a:t>
            </a:r>
            <a:r>
              <a:rPr lang="en-AU" sz="2400" dirty="0" smtClean="0"/>
              <a:t>born </a:t>
            </a:r>
            <a:r>
              <a:rPr lang="en-AU" sz="2400" dirty="0"/>
              <a:t>overseas in more than 200 </a:t>
            </a:r>
            <a:r>
              <a:rPr lang="en-AU" sz="2400" dirty="0" smtClean="0"/>
              <a:t>countries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sz="2400" dirty="0" smtClean="0"/>
              <a:t>46.8</a:t>
            </a:r>
            <a:r>
              <a:rPr lang="en-AU" sz="2400" dirty="0"/>
              <a:t>% </a:t>
            </a:r>
            <a:r>
              <a:rPr lang="en-AU" sz="2400" dirty="0" smtClean="0"/>
              <a:t>born </a:t>
            </a:r>
            <a:r>
              <a:rPr lang="en-AU" sz="2400" dirty="0"/>
              <a:t>overseas or had at least one parent born </a:t>
            </a:r>
            <a:r>
              <a:rPr lang="en-AU" sz="2400" dirty="0" smtClean="0"/>
              <a:t>overseas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sz="2400" dirty="0" smtClean="0"/>
              <a:t>23.1</a:t>
            </a:r>
            <a:r>
              <a:rPr lang="en-AU" sz="2400" dirty="0"/>
              <a:t>% spoke </a:t>
            </a:r>
            <a:r>
              <a:rPr lang="en-AU" sz="2400" dirty="0" smtClean="0"/>
              <a:t>LOTE at home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sz="2400" dirty="0" smtClean="0"/>
              <a:t>67.7% adhered to 35 faiths (2011 census)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910335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hearing rule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8000" y="1828800"/>
            <a:ext cx="7128000" cy="3784012"/>
          </a:xfrm>
        </p:spPr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There must be a “meaningful opportunity to be heard” - </a:t>
            </a:r>
            <a:r>
              <a:rPr lang="en-AU" dirty="0"/>
              <a:t>Kenny J </a:t>
            </a:r>
            <a:r>
              <a:rPr lang="en-AU" i="1" dirty="0" smtClean="0"/>
              <a:t>Perera </a:t>
            </a:r>
            <a:r>
              <a:rPr lang="en-AU" i="1" dirty="0"/>
              <a:t>v MIMA </a:t>
            </a:r>
            <a:r>
              <a:rPr lang="en-AU" dirty="0"/>
              <a:t>[1999] FCA </a:t>
            </a:r>
            <a:r>
              <a:rPr lang="en-AU" dirty="0" smtClean="0"/>
              <a:t>507</a:t>
            </a:r>
          </a:p>
          <a:p>
            <a:endParaRPr lang="en-AU" dirty="0"/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Is an interpreter required?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Relevant attributes of interpreter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Is any departure from relevant standard of interpretation significant for applicant’s claim or tribunal’s decision? </a:t>
            </a:r>
            <a:endParaRPr lang="en-AU" dirty="0"/>
          </a:p>
          <a:p>
            <a:endParaRPr lang="en-AU" dirty="0" smtClean="0"/>
          </a:p>
          <a:p>
            <a:endParaRPr lang="en-AU" dirty="0"/>
          </a:p>
          <a:p>
            <a:endParaRPr lang="en-AU" dirty="0" smtClean="0"/>
          </a:p>
        </p:txBody>
      </p:sp>
    </p:spTree>
    <p:extLst>
      <p:ext uri="{BB962C8B-B14F-4D97-AF65-F5344CB8AC3E}">
        <p14:creationId xmlns:p14="http://schemas.microsoft.com/office/powerpoint/2010/main" xmlns="" val="1783160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The bias rule </a:t>
            </a: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Actual bias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AU" dirty="0" smtClean="0"/>
              <a:t>Apprehended bias </a:t>
            </a:r>
          </a:p>
          <a:p>
            <a:endParaRPr lang="en-AU" dirty="0"/>
          </a:p>
          <a:p>
            <a:r>
              <a:rPr lang="en-AU" dirty="0" smtClean="0"/>
              <a:t>Adversarial or non-adversarial proceeding</a:t>
            </a:r>
          </a:p>
          <a:p>
            <a:endParaRPr lang="en-AU" dirty="0" smtClean="0"/>
          </a:p>
          <a:p>
            <a:r>
              <a:rPr lang="en-AU" dirty="0" smtClean="0"/>
              <a:t>Predisposition distinguished from pre-judgment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2573915246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01">
  <a:themeElements>
    <a:clrScheme name="AAT FactSheet">
      <a:dk1>
        <a:sysClr val="windowText" lastClr="000000"/>
      </a:dk1>
      <a:lt1>
        <a:sysClr val="window" lastClr="FFFFFF"/>
      </a:lt1>
      <a:dk2>
        <a:srgbClr val="225088"/>
      </a:dk2>
      <a:lt2>
        <a:srgbClr val="EEECE1"/>
      </a:lt2>
      <a:accent1>
        <a:srgbClr val="225088"/>
      </a:accent1>
      <a:accent2>
        <a:srgbClr val="102652"/>
      </a:accent2>
      <a:accent3>
        <a:srgbClr val="9BBB59"/>
      </a:accent3>
      <a:accent4>
        <a:srgbClr val="C0504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D628F56FC0CC94A86D7F88D0DCDAB71" ma:contentTypeVersion="2" ma:contentTypeDescription="Create a new document." ma:contentTypeScope="" ma:versionID="cd54fb911e3fe5b5ae4fb1e260a1daa0">
  <xsd:schema xmlns:xsd="http://www.w3.org/2001/XMLSchema" xmlns:xs="http://www.w3.org/2001/XMLSchema" xmlns:p="http://schemas.microsoft.com/office/2006/metadata/properties" xmlns:ns2="f351f17f-db69-4e1e-abaa-cc58ab1ef19a" targetNamespace="http://schemas.microsoft.com/office/2006/metadata/properties" ma:root="true" ma:fieldsID="05f0f707197c0fdb17921a1d02f5525b" ns2:_="">
    <xsd:import namespace="f351f17f-db69-4e1e-abaa-cc58ab1ef19a"/>
    <xsd:element name="properties">
      <xsd:complexType>
        <xsd:sequence>
          <xsd:element name="documentManagement">
            <xsd:complexType>
              <xsd:all>
                <xsd:element ref="ns2:Template"/>
                <xsd:element ref="ns2:When_x0020_shoudl_x0020_this_x0020_template_x0020_be_x0020_used_x0020_and_x0020_where_x0020_can_x0020_I_x0020_find_x0020_it_x003f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51f17f-db69-4e1e-abaa-cc58ab1ef19a" elementFormDefault="qualified">
    <xsd:import namespace="http://schemas.microsoft.com/office/2006/documentManagement/types"/>
    <xsd:import namespace="http://schemas.microsoft.com/office/infopath/2007/PartnerControls"/>
    <xsd:element name="Template" ma:index="8" ma:displayName="Template" ma:default="Select" ma:format="Dropdown" ma:internalName="Template">
      <xsd:simpleType>
        <xsd:restriction base="dms:Choice">
          <xsd:enumeration value="Select"/>
          <xsd:enumeration value="Executive Minute"/>
          <xsd:enumeration value="Fax"/>
          <xsd:enumeration value="File note"/>
          <xsd:enumeration value="Letterhead"/>
          <xsd:enumeration value="Memo"/>
          <xsd:enumeration value="Presentation"/>
          <xsd:enumeration value="Report"/>
        </xsd:restriction>
      </xsd:simpleType>
    </xsd:element>
    <xsd:element name="When_x0020_shoudl_x0020_this_x0020_template_x0020_be_x0020_used_x0020_and_x0020_where_x0020_can_x0020_I_x0020_find_x0020_it_x003f_" ma:index="9" nillable="true" ma:displayName="When should this template be used and where can I find it?" ma:internalName="When_x0020_shoudl_x0020_this_x0020_template_x0020_be_x0020_used_x0020_and_x0020_where_x0020_can_x0020_I_x0020_find_x0020_it_x003f_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emplate xmlns="f351f17f-db69-4e1e-abaa-cc58ab1ef19a">Presentation</Template>
    <When_x0020_shoudl_x0020_this_x0020_template_x0020_be_x0020_used_x0020_and_x0020_where_x0020_can_x0020_I_x0020_find_x0020_it_x003f_ xmlns="f351f17f-db69-4e1e-abaa-cc58ab1ef19a">Use for presentations to internal or external audiences</When_x0020_shoudl_x0020_this_x0020_template_x0020_be_x0020_used_x0020_and_x0020_where_x0020_can_x0020_I_x0020_find_x0020_it_x003f_>
  </documentManagement>
</p:properties>
</file>

<file path=customXml/itemProps1.xml><?xml version="1.0" encoding="utf-8"?>
<ds:datastoreItem xmlns:ds="http://schemas.openxmlformats.org/officeDocument/2006/customXml" ds:itemID="{C677E19E-E603-4785-AE0C-4654C3A86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351f17f-db69-4e1e-abaa-cc58ab1ef19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E271181-1CA8-4526-888D-162325CFF61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830E2DC-91FD-4C24-A99A-B95C3AFDCBD6}">
  <ds:schemaRefs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metadata/properties"/>
    <ds:schemaRef ds:uri="f351f17f-db69-4e1e-abaa-cc58ab1ef19a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367</TotalTime>
  <Words>450</Words>
  <Application>Microsoft Office PowerPoint</Application>
  <PresentationFormat>On-screen Show (4:3)</PresentationFormat>
  <Paragraphs>81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Master 01</vt:lpstr>
      <vt:lpstr>Procedural Fairness –  cases involving people from a culturally and linguistically diverse background</vt:lpstr>
      <vt:lpstr>Slide 2</vt:lpstr>
      <vt:lpstr>Procedural fairness</vt:lpstr>
      <vt:lpstr>The meaning of CALD </vt:lpstr>
      <vt:lpstr>The meaning of culture </vt:lpstr>
      <vt:lpstr>Further points about culture</vt:lpstr>
      <vt:lpstr>Slide 7</vt:lpstr>
      <vt:lpstr>The hearing rule</vt:lpstr>
      <vt:lpstr>The bias rule </vt:lpstr>
      <vt:lpstr>Assessing credibility </vt:lpstr>
      <vt:lpstr>Safeguards against unfairness</vt:lpstr>
      <vt:lpstr>Cultural competence – a shared endeavour  </vt:lpstr>
      <vt:lpstr>Building cultural competence</vt:lpstr>
      <vt:lpstr>Some resources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 Fulford</dc:creator>
  <cp:lastModifiedBy>PH</cp:lastModifiedBy>
  <cp:revision>29</cp:revision>
  <cp:lastPrinted>2016-04-21T07:13:53Z</cp:lastPrinted>
  <dcterms:created xsi:type="dcterms:W3CDTF">2015-02-19T22:53:37Z</dcterms:created>
  <dcterms:modified xsi:type="dcterms:W3CDTF">2016-05-16T07:12:26Z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0x0101006D628F56FC0CC94A86D7F88D0DCDAB71</vt:lpwstr>
  </property>
  <property fmtid="{D5CDD505-2E9C-101B-9397-08002B2CF9AE}" pid="3" name="Order">
    <vt:r8>900</vt:r8>
  </property>
</Properties>
</file>