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1" r:id="rId4"/>
    <p:sldId id="272" r:id="rId5"/>
    <p:sldId id="258" r:id="rId6"/>
    <p:sldId id="257" r:id="rId7"/>
    <p:sldId id="259" r:id="rId8"/>
    <p:sldId id="277" r:id="rId9"/>
    <p:sldId id="280" r:id="rId10"/>
    <p:sldId id="273" r:id="rId11"/>
    <p:sldId id="261" r:id="rId12"/>
    <p:sldId id="262" r:id="rId13"/>
    <p:sldId id="263" r:id="rId14"/>
    <p:sldId id="264" r:id="rId15"/>
    <p:sldId id="270" r:id="rId16"/>
    <p:sldId id="274" r:id="rId17"/>
    <p:sldId id="267" r:id="rId18"/>
    <p:sldId id="265" r:id="rId19"/>
    <p:sldId id="266" r:id="rId20"/>
    <p:sldId id="269" r:id="rId21"/>
    <p:sldId id="268" r:id="rId22"/>
    <p:sldId id="279" r:id="rId23"/>
    <p:sldId id="27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17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1E32"/>
    <a:srgbClr val="E7E5D3"/>
    <a:srgbClr val="001E64"/>
    <a:srgbClr val="0000FF"/>
    <a:srgbClr val="DDE9F7"/>
    <a:srgbClr val="D0E0F4"/>
    <a:srgbClr val="F6E8D6"/>
    <a:srgbClr val="F3DFC5"/>
    <a:srgbClr val="EED3B0"/>
    <a:srgbClr val="EBCA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>
      <p:cViewPr varScale="1">
        <p:scale>
          <a:sx n="112" d="100"/>
          <a:sy n="112" d="100"/>
        </p:scale>
        <p:origin x="858" y="108"/>
      </p:cViewPr>
      <p:guideLst>
        <p:guide orient="horz" pos="111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1722-B63D-40BB-BA1F-ADEA8EFF60DE}" type="datetimeFigureOut">
              <a:rPr lang="en-AU" smtClean="0"/>
              <a:t>27/09/2017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3D6D2-B021-4130-8FF7-503AF4DE006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811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1722-B63D-40BB-BA1F-ADEA8EFF60DE}" type="datetimeFigureOut">
              <a:rPr lang="en-AU" smtClean="0"/>
              <a:t>27/09/2017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3D6D2-B021-4130-8FF7-503AF4DE006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83129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1722-B63D-40BB-BA1F-ADEA8EFF60DE}" type="datetimeFigureOut">
              <a:rPr lang="en-AU" smtClean="0"/>
              <a:t>27/09/2017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3D6D2-B021-4130-8FF7-503AF4DE006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692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1722-B63D-40BB-BA1F-ADEA8EFF60DE}" type="datetimeFigureOut">
              <a:rPr lang="en-AU" smtClean="0"/>
              <a:t>27/09/2017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3D6D2-B021-4130-8FF7-503AF4DE006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855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1722-B63D-40BB-BA1F-ADEA8EFF60DE}" type="datetimeFigureOut">
              <a:rPr lang="en-AU" smtClean="0"/>
              <a:t>27/09/2017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3D6D2-B021-4130-8FF7-503AF4DE006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6980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1722-B63D-40BB-BA1F-ADEA8EFF60DE}" type="datetimeFigureOut">
              <a:rPr lang="en-AU" smtClean="0"/>
              <a:t>27/09/2017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3D6D2-B021-4130-8FF7-503AF4DE006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9338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1722-B63D-40BB-BA1F-ADEA8EFF60DE}" type="datetimeFigureOut">
              <a:rPr lang="en-AU" smtClean="0"/>
              <a:t>27/09/2017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3D6D2-B021-4130-8FF7-503AF4DE006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3658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1722-B63D-40BB-BA1F-ADEA8EFF60DE}" type="datetimeFigureOut">
              <a:rPr lang="en-AU" smtClean="0"/>
              <a:t>27/09/2017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3D6D2-B021-4130-8FF7-503AF4DE006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201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1722-B63D-40BB-BA1F-ADEA8EFF60DE}" type="datetimeFigureOut">
              <a:rPr lang="en-AU" smtClean="0"/>
              <a:t>27/09/2017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3D6D2-B021-4130-8FF7-503AF4DE006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41328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1722-B63D-40BB-BA1F-ADEA8EFF60DE}" type="datetimeFigureOut">
              <a:rPr lang="en-AU" smtClean="0"/>
              <a:t>27/09/2017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3D6D2-B021-4130-8FF7-503AF4DE006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96899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1722-B63D-40BB-BA1F-ADEA8EFF60DE}" type="datetimeFigureOut">
              <a:rPr lang="en-AU" smtClean="0"/>
              <a:t>27/09/2017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3D6D2-B021-4130-8FF7-503AF4DE006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3791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31722-B63D-40BB-BA1F-ADEA8EFF60DE}" type="datetimeFigureOut">
              <a:rPr lang="en-AU" smtClean="0"/>
              <a:t>27/09/2017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3D6D2-B021-4130-8FF7-503AF4DE006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334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9" t="11636" r="29944" b="67800"/>
          <a:stretch/>
        </p:blipFill>
        <p:spPr bwMode="auto">
          <a:xfrm>
            <a:off x="31948" y="44624"/>
            <a:ext cx="9076555" cy="3456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9" t="80938" r="29944" b="11081"/>
          <a:stretch/>
        </p:blipFill>
        <p:spPr bwMode="auto">
          <a:xfrm>
            <a:off x="31948" y="3501008"/>
            <a:ext cx="9076556" cy="124341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899592" y="4879320"/>
            <a:ext cx="7416824" cy="18620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AU" sz="2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Applying the Framework for Tribunal Excellence</a:t>
            </a:r>
            <a:endParaRPr lang="en-AU" sz="1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AU" sz="2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&amp; Measuring Performance</a:t>
            </a:r>
            <a:endParaRPr lang="en-AU" sz="1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AU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AU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Mike Vallance</a:t>
            </a:r>
            <a:endParaRPr lang="en-AU" sz="1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AU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Manager, International Framework for Court Excellence, Supreme Court of Victoria</a:t>
            </a:r>
          </a:p>
          <a:p>
            <a:pPr>
              <a:spcAft>
                <a:spcPts val="0"/>
              </a:spcAft>
            </a:pPr>
            <a:r>
              <a:rPr lang="en-AU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and</a:t>
            </a:r>
          </a:p>
          <a:p>
            <a:pPr>
              <a:spcAft>
                <a:spcPts val="0"/>
              </a:spcAft>
            </a:pPr>
            <a:r>
              <a:rPr lang="en-AU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Manager, International Framework for Judicial Support Excellence, Court Services Victoria</a:t>
            </a:r>
          </a:p>
        </p:txBody>
      </p:sp>
    </p:spTree>
    <p:extLst>
      <p:ext uri="{BB962C8B-B14F-4D97-AF65-F5344CB8AC3E}">
        <p14:creationId xmlns:p14="http://schemas.microsoft.com/office/powerpoint/2010/main" val="126557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849" y="44624"/>
            <a:ext cx="84123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/>
              <a:t>Applying the Framework for Tribunal Excellence</a:t>
            </a:r>
          </a:p>
          <a:p>
            <a:pPr algn="ctr"/>
            <a:r>
              <a:rPr lang="en-AU" sz="2800" b="1" dirty="0" smtClean="0"/>
              <a:t>&amp; Measuring Performance</a:t>
            </a:r>
            <a:endParaRPr lang="en-AU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359532" y="3501008"/>
            <a:ext cx="8424936" cy="1354217"/>
          </a:xfrm>
          <a:prstGeom prst="rect">
            <a:avLst/>
          </a:prstGeom>
          <a:solidFill>
            <a:srgbClr val="DDE9F7"/>
          </a:solidFill>
        </p:spPr>
        <p:txBody>
          <a:bodyPr wrap="square">
            <a:spAutoFit/>
          </a:bodyPr>
          <a:lstStyle/>
          <a:p>
            <a:pPr algn="ctr"/>
            <a:endParaRPr lang="en-AU" sz="1000" b="1" dirty="0" smtClean="0">
              <a:solidFill>
                <a:srgbClr val="0000FF"/>
              </a:solidFill>
            </a:endParaRPr>
          </a:p>
          <a:p>
            <a:pPr algn="ctr"/>
            <a:r>
              <a:rPr lang="en-AU" sz="3200" b="1" dirty="0" smtClean="0">
                <a:solidFill>
                  <a:srgbClr val="0000FF"/>
                </a:solidFill>
              </a:rPr>
              <a:t>Tribunal Values and Culture</a:t>
            </a:r>
          </a:p>
          <a:p>
            <a:pPr algn="ctr"/>
            <a:endParaRPr lang="en-AU" sz="1000" b="1" dirty="0" smtClean="0">
              <a:solidFill>
                <a:srgbClr val="0000FF"/>
              </a:solidFill>
            </a:endParaRPr>
          </a:p>
          <a:p>
            <a:pPr algn="ctr"/>
            <a:r>
              <a:rPr lang="en-AU" sz="2000" dirty="0" smtClean="0">
                <a:solidFill>
                  <a:srgbClr val="0000FF"/>
                </a:solidFill>
              </a:rPr>
              <a:t>[a fundamental of tribunal excellence]</a:t>
            </a:r>
            <a:endParaRPr lang="en-AU" sz="2000" dirty="0">
              <a:solidFill>
                <a:srgbClr val="0000FF"/>
              </a:solidFill>
            </a:endParaRPr>
          </a:p>
          <a:p>
            <a:pPr algn="ctr"/>
            <a:endParaRPr lang="en-AU" sz="1000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89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E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3410" y="44624"/>
            <a:ext cx="49171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>
                <a:solidFill>
                  <a:srgbClr val="0000FF"/>
                </a:solidFill>
              </a:rPr>
              <a:t>Tribunal Values and Culture</a:t>
            </a:r>
            <a:endParaRPr lang="en-AU" sz="2800" b="1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414" y="1228690"/>
            <a:ext cx="89071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>
                <a:solidFill>
                  <a:srgbClr val="0000FF"/>
                </a:solidFill>
              </a:rPr>
              <a:t>Corporate values from Enron’s 2000 Annual Report</a:t>
            </a:r>
            <a:endParaRPr lang="en-AU" sz="2800" b="1" dirty="0">
              <a:solidFill>
                <a:srgbClr val="0000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504" y="1773238"/>
            <a:ext cx="892899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000" u="sng" dirty="0" smtClean="0">
                <a:solidFill>
                  <a:srgbClr val="0000FF"/>
                </a:solidFill>
              </a:rPr>
              <a:t>Communication</a:t>
            </a:r>
            <a:endParaRPr lang="en-AU" sz="2000" dirty="0">
              <a:solidFill>
                <a:srgbClr val="0000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We have an obligation to </a:t>
            </a:r>
            <a:r>
              <a:rPr lang="en-AU" dirty="0" smtClean="0"/>
              <a:t>communicate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/>
              <a:t>Here</a:t>
            </a:r>
            <a:r>
              <a:rPr lang="en-AU" dirty="0"/>
              <a:t>, we take the time to talk with one another and to </a:t>
            </a:r>
            <a:r>
              <a:rPr lang="en-AU" dirty="0" smtClean="0"/>
              <a:t>listen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/>
              <a:t>We </a:t>
            </a:r>
            <a:r>
              <a:rPr lang="en-AU" dirty="0"/>
              <a:t>believe that information is meant to move and that information moves </a:t>
            </a:r>
            <a:r>
              <a:rPr lang="en-AU" dirty="0" smtClean="0"/>
              <a:t>people</a:t>
            </a:r>
          </a:p>
          <a:p>
            <a:endParaRPr lang="en-AU" sz="1000" dirty="0"/>
          </a:p>
          <a:p>
            <a:r>
              <a:rPr lang="en-AU" sz="2000" u="sng" dirty="0">
                <a:solidFill>
                  <a:srgbClr val="0000FF"/>
                </a:solidFill>
              </a:rPr>
              <a:t>Respect</a:t>
            </a:r>
            <a:endParaRPr lang="en-AU" sz="2000" dirty="0">
              <a:solidFill>
                <a:srgbClr val="0000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We treat others as we would like to be treated </a:t>
            </a:r>
            <a:r>
              <a:rPr lang="en-AU" dirty="0" smtClean="0"/>
              <a:t>ourselves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/>
              <a:t>We </a:t>
            </a:r>
            <a:r>
              <a:rPr lang="en-AU" dirty="0"/>
              <a:t>do not tolerate abusive or disrespectful </a:t>
            </a:r>
            <a:r>
              <a:rPr lang="en-AU" dirty="0" smtClean="0"/>
              <a:t>treatment</a:t>
            </a:r>
          </a:p>
          <a:p>
            <a:endParaRPr lang="en-AU" sz="1000" dirty="0"/>
          </a:p>
          <a:p>
            <a:r>
              <a:rPr lang="en-AU" sz="2000" u="sng" dirty="0">
                <a:solidFill>
                  <a:srgbClr val="0000FF"/>
                </a:solidFill>
              </a:rPr>
              <a:t>Integrity</a:t>
            </a:r>
            <a:endParaRPr lang="en-AU" sz="2000" dirty="0">
              <a:solidFill>
                <a:srgbClr val="0000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We work with customers and prospects openly, honestly and </a:t>
            </a:r>
            <a:r>
              <a:rPr lang="en-AU" dirty="0" smtClean="0"/>
              <a:t>sincerely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/>
              <a:t>When </a:t>
            </a:r>
            <a:r>
              <a:rPr lang="en-AU" dirty="0"/>
              <a:t>we say we will do something, we will do it; when we say we cannot or will not do something, then we won’t do </a:t>
            </a:r>
            <a:r>
              <a:rPr lang="en-AU" dirty="0" smtClean="0"/>
              <a:t>it</a:t>
            </a:r>
          </a:p>
          <a:p>
            <a:endParaRPr lang="en-AU" sz="1000" dirty="0"/>
          </a:p>
          <a:p>
            <a:r>
              <a:rPr lang="en-AU" sz="2000" u="sng" dirty="0">
                <a:solidFill>
                  <a:srgbClr val="0000FF"/>
                </a:solidFill>
              </a:rPr>
              <a:t>Excellence</a:t>
            </a:r>
            <a:endParaRPr lang="en-AU" sz="2000" dirty="0">
              <a:solidFill>
                <a:srgbClr val="0000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We are satisfied with nothing less than the very best in everything we </a:t>
            </a:r>
            <a:r>
              <a:rPr lang="en-AU" dirty="0" smtClean="0"/>
              <a:t>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/>
              <a:t>We </a:t>
            </a:r>
            <a:r>
              <a:rPr lang="en-AU" dirty="0"/>
              <a:t>will continue to raise the bar for </a:t>
            </a:r>
            <a:r>
              <a:rPr lang="en-AU" dirty="0" smtClean="0"/>
              <a:t>everyone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/>
              <a:t>The </a:t>
            </a:r>
            <a:r>
              <a:rPr lang="en-AU" dirty="0"/>
              <a:t>great fun here will be for all of us to discover just how good we can really </a:t>
            </a:r>
            <a:r>
              <a:rPr lang="en-AU" dirty="0" smtClean="0"/>
              <a:t>be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1185705" y="663079"/>
            <a:ext cx="67706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kern="1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Patrick M. </a:t>
            </a:r>
            <a:r>
              <a:rPr lang="en-AU" sz="1200" kern="18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Lencioni</a:t>
            </a:r>
            <a:r>
              <a:rPr lang="en-AU" sz="1200" kern="1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founder and president of the Table Group from Emeryville, </a:t>
            </a:r>
            <a:r>
              <a:rPr lang="en-AU" sz="1200" kern="18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California</a:t>
            </a:r>
          </a:p>
          <a:p>
            <a:r>
              <a:rPr lang="en-AU" sz="1200" kern="18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who </a:t>
            </a:r>
            <a:r>
              <a:rPr lang="en-AU" sz="1200" kern="1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wrote an article for the Harvard Business Review </a:t>
            </a:r>
            <a:r>
              <a:rPr lang="en-AU" sz="1200" kern="18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titled </a:t>
            </a:r>
            <a:r>
              <a:rPr lang="en-AU" sz="1200" kern="1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“Make Your Values Mean Something</a:t>
            </a:r>
            <a:r>
              <a:rPr lang="en-AU" sz="1200" kern="18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  <a:endParaRPr lang="en-AU" sz="1200" dirty="0"/>
          </a:p>
        </p:txBody>
      </p:sp>
    </p:spTree>
    <p:extLst>
      <p:ext uri="{BB962C8B-B14F-4D97-AF65-F5344CB8AC3E}">
        <p14:creationId xmlns:p14="http://schemas.microsoft.com/office/powerpoint/2010/main" val="38825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E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3410" y="44624"/>
            <a:ext cx="49171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>
                <a:solidFill>
                  <a:srgbClr val="0000FF"/>
                </a:solidFill>
              </a:rPr>
              <a:t>Tribunal Values and Culture</a:t>
            </a:r>
            <a:endParaRPr lang="en-AU" sz="2800" b="1" dirty="0">
              <a:solidFill>
                <a:srgbClr val="0000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504" y="1773238"/>
            <a:ext cx="892899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000" dirty="0" smtClean="0"/>
              <a:t>Framework suggests the two </a:t>
            </a:r>
            <a:r>
              <a:rPr lang="en-AU" sz="2000" u="sng" dirty="0" smtClean="0"/>
              <a:t>fundamentals</a:t>
            </a:r>
            <a:r>
              <a:rPr lang="en-AU" sz="2000" dirty="0" smtClean="0"/>
              <a:t> </a:t>
            </a:r>
            <a:r>
              <a:rPr lang="en-AU" sz="2000" dirty="0"/>
              <a:t>of tribunal excellence </a:t>
            </a:r>
            <a:r>
              <a:rPr lang="en-AU" sz="2000" dirty="0" smtClean="0"/>
              <a:t>are:</a:t>
            </a:r>
          </a:p>
          <a:p>
            <a:endParaRPr lang="en-AU" sz="2000" dirty="0" smtClean="0"/>
          </a:p>
          <a:p>
            <a:pPr algn="ctr"/>
            <a:r>
              <a:rPr lang="en-AU" sz="2000" dirty="0" smtClean="0">
                <a:solidFill>
                  <a:srgbClr val="0000FF"/>
                </a:solidFill>
              </a:rPr>
              <a:t>The </a:t>
            </a:r>
            <a:r>
              <a:rPr lang="en-AU" sz="2000" dirty="0">
                <a:solidFill>
                  <a:srgbClr val="0000FF"/>
                </a:solidFill>
              </a:rPr>
              <a:t>Core Tribunal </a:t>
            </a:r>
            <a:r>
              <a:rPr lang="en-AU" sz="2000" dirty="0" smtClean="0">
                <a:solidFill>
                  <a:srgbClr val="0000FF"/>
                </a:solidFill>
              </a:rPr>
              <a:t>Values</a:t>
            </a:r>
            <a:endParaRPr lang="en-AU" sz="2000" dirty="0" smtClean="0"/>
          </a:p>
          <a:p>
            <a:pPr algn="ctr"/>
            <a:endParaRPr lang="en-AU" sz="2000" dirty="0" smtClean="0"/>
          </a:p>
          <a:p>
            <a:pPr algn="ctr"/>
            <a:r>
              <a:rPr lang="en-AU" sz="2000" dirty="0" smtClean="0"/>
              <a:t>The </a:t>
            </a:r>
            <a:r>
              <a:rPr lang="en-AU" sz="2000" dirty="0"/>
              <a:t>Eight Areas of Tribunal </a:t>
            </a:r>
            <a:r>
              <a:rPr lang="en-AU" sz="2000" dirty="0" smtClean="0"/>
              <a:t>Excellence</a:t>
            </a:r>
          </a:p>
          <a:p>
            <a:endParaRPr lang="en-AU" sz="2000" dirty="0" smtClean="0"/>
          </a:p>
          <a:p>
            <a:endParaRPr lang="en-AU" sz="2000" dirty="0"/>
          </a:p>
          <a:p>
            <a:r>
              <a:rPr lang="en-AU" sz="2000" dirty="0" smtClean="0"/>
              <a:t>Framework lists </a:t>
            </a:r>
            <a:r>
              <a:rPr lang="en-AU" sz="2000" u="sng" dirty="0"/>
              <a:t>ten</a:t>
            </a:r>
            <a:r>
              <a:rPr lang="en-AU" sz="2000" dirty="0"/>
              <a:t> core tribunal values, indicating</a:t>
            </a:r>
            <a:r>
              <a:rPr lang="en-AU" sz="2000" dirty="0" smtClean="0"/>
              <a:t>:</a:t>
            </a:r>
          </a:p>
          <a:p>
            <a:endParaRPr lang="en-AU" sz="2000" dirty="0" smtClean="0"/>
          </a:p>
          <a:p>
            <a:pPr algn="ctr"/>
            <a:r>
              <a:rPr lang="en-AU" sz="2000" i="1" dirty="0" smtClean="0"/>
              <a:t>COAT </a:t>
            </a:r>
            <a:r>
              <a:rPr lang="en-AU" sz="2000" i="1" dirty="0"/>
              <a:t>considers there are core values that tribunals should uphold and apply in carrying out their function of dispute </a:t>
            </a:r>
            <a:r>
              <a:rPr lang="en-AU" sz="2000" i="1" dirty="0" smtClean="0"/>
              <a:t>resolution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8681" y="908720"/>
            <a:ext cx="78666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000" b="1" dirty="0">
                <a:solidFill>
                  <a:srgbClr val="0000FF"/>
                </a:solidFill>
              </a:rPr>
              <a:t>The Australia and New Zealand Tribunal Excellence Framework</a:t>
            </a:r>
          </a:p>
        </p:txBody>
      </p:sp>
      <p:sp>
        <p:nvSpPr>
          <p:cNvPr id="7" name="Rectangle 6"/>
          <p:cNvSpPr/>
          <p:nvPr/>
        </p:nvSpPr>
        <p:spPr>
          <a:xfrm>
            <a:off x="107504" y="5817458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2000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Framework does </a:t>
            </a:r>
            <a:r>
              <a:rPr lang="en-AU" sz="20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not</a:t>
            </a:r>
            <a:r>
              <a:rPr lang="en-AU" sz="2000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make one reference to values in any of the 95 questions listed in its proposed self-assessment questionnaire</a:t>
            </a:r>
            <a:endParaRPr lang="en-AU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0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E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3410" y="44624"/>
            <a:ext cx="49171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>
                <a:solidFill>
                  <a:srgbClr val="0000FF"/>
                </a:solidFill>
              </a:rPr>
              <a:t>Tribunal Values and Culture</a:t>
            </a:r>
            <a:endParaRPr lang="en-AU" sz="2800" b="1" dirty="0">
              <a:solidFill>
                <a:srgbClr val="0000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504" y="1773238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2000" dirty="0" smtClean="0"/>
              <a:t>This </a:t>
            </a:r>
            <a:r>
              <a:rPr lang="en-AU" sz="2000" dirty="0"/>
              <a:t>brings me to one of the weightiest, and possibly controversial, implications associated with adoption of the </a:t>
            </a:r>
            <a:r>
              <a:rPr lang="en-AU" sz="2000" dirty="0" smtClean="0"/>
              <a:t>Framework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04773" y="908720"/>
            <a:ext cx="31344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000" b="1" dirty="0">
                <a:solidFill>
                  <a:srgbClr val="0000FF"/>
                </a:solidFill>
              </a:rPr>
              <a:t>The </a:t>
            </a:r>
            <a:r>
              <a:rPr lang="en-AU" sz="2000" b="1" dirty="0" smtClean="0">
                <a:solidFill>
                  <a:srgbClr val="0000FF"/>
                </a:solidFill>
              </a:rPr>
              <a:t>Challenge of Values</a:t>
            </a:r>
            <a:endParaRPr lang="en-AU" sz="2000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504" y="2996952"/>
            <a:ext cx="892899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2400" dirty="0" smtClean="0">
                <a:solidFill>
                  <a:srgbClr val="0000FF"/>
                </a:solidFill>
              </a:rPr>
              <a:t>If </a:t>
            </a:r>
            <a:r>
              <a:rPr lang="en-AU" sz="2400" dirty="0">
                <a:solidFill>
                  <a:srgbClr val="0000FF"/>
                </a:solidFill>
              </a:rPr>
              <a:t>your tribunal is not willing to accept the discomfort </a:t>
            </a:r>
            <a:r>
              <a:rPr lang="en-AU" sz="2400" u="sng" dirty="0">
                <a:solidFill>
                  <a:srgbClr val="0000FF"/>
                </a:solidFill>
              </a:rPr>
              <a:t>real</a:t>
            </a:r>
            <a:r>
              <a:rPr lang="en-AU" sz="2400" dirty="0">
                <a:solidFill>
                  <a:srgbClr val="0000FF"/>
                </a:solidFill>
              </a:rPr>
              <a:t> values can cause, don’t bother going to the trouble of formulating a values </a:t>
            </a:r>
            <a:r>
              <a:rPr lang="en-AU" sz="2400" dirty="0" smtClean="0">
                <a:solidFill>
                  <a:srgbClr val="0000FF"/>
                </a:solidFill>
              </a:rPr>
              <a:t>statement</a:t>
            </a:r>
          </a:p>
          <a:p>
            <a:pPr algn="ctr"/>
            <a:endParaRPr lang="en-AU" sz="2000" dirty="0"/>
          </a:p>
          <a:p>
            <a:pPr algn="ctr"/>
            <a:r>
              <a:rPr lang="en-AU" sz="2400" dirty="0" smtClean="0"/>
              <a:t>You’ll </a:t>
            </a:r>
            <a:r>
              <a:rPr lang="en-AU" sz="2400" dirty="0"/>
              <a:t>be better off without </a:t>
            </a:r>
            <a:r>
              <a:rPr lang="en-AU" sz="2400" dirty="0" smtClean="0"/>
              <a:t>one</a:t>
            </a:r>
          </a:p>
          <a:p>
            <a:pPr algn="ctr"/>
            <a:endParaRPr lang="en-AU" sz="2000" dirty="0"/>
          </a:p>
          <a:p>
            <a:pPr algn="ctr"/>
            <a:r>
              <a:rPr lang="en-AU" sz="2400" dirty="0" smtClean="0">
                <a:solidFill>
                  <a:srgbClr val="0000FF"/>
                </a:solidFill>
              </a:rPr>
              <a:t>But</a:t>
            </a:r>
            <a:r>
              <a:rPr lang="en-AU" sz="2400" dirty="0">
                <a:solidFill>
                  <a:srgbClr val="0000FF"/>
                </a:solidFill>
              </a:rPr>
              <a:t>, if you have the fortitude to see the effort through, adopting meaningful corporate values as part of your implementation of the Framework can have a profound effect on the formation of your preferred tribunal </a:t>
            </a:r>
            <a:r>
              <a:rPr lang="en-AU" sz="2400" dirty="0" smtClean="0">
                <a:solidFill>
                  <a:srgbClr val="0000FF"/>
                </a:solidFill>
              </a:rPr>
              <a:t>culture</a:t>
            </a:r>
          </a:p>
        </p:txBody>
      </p:sp>
    </p:spTree>
    <p:extLst>
      <p:ext uri="{BB962C8B-B14F-4D97-AF65-F5344CB8AC3E}">
        <p14:creationId xmlns:p14="http://schemas.microsoft.com/office/powerpoint/2010/main" val="26698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E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3410" y="44624"/>
            <a:ext cx="49171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>
                <a:solidFill>
                  <a:srgbClr val="0000FF"/>
                </a:solidFill>
              </a:rPr>
              <a:t>Tribunal Values and Culture</a:t>
            </a:r>
            <a:endParaRPr lang="en-AU" sz="2800" b="1" dirty="0">
              <a:solidFill>
                <a:srgbClr val="0000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504" y="1773238"/>
            <a:ext cx="89289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200" dirty="0" smtClean="0">
                <a:solidFill>
                  <a:srgbClr val="0000FF"/>
                </a:solidFill>
              </a:rPr>
              <a:t>1 - </a:t>
            </a:r>
            <a:r>
              <a:rPr lang="en-AU" sz="2200" dirty="0" smtClean="0"/>
              <a:t>Tribunal </a:t>
            </a:r>
            <a:r>
              <a:rPr lang="en-AU" sz="2200" dirty="0"/>
              <a:t>leaders must understand the different types of </a:t>
            </a:r>
            <a:r>
              <a:rPr lang="en-AU" sz="2200" dirty="0" smtClean="0"/>
              <a:t>values</a:t>
            </a:r>
          </a:p>
          <a:p>
            <a:endParaRPr lang="en-AU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2000" i="1" u="sng" dirty="0" smtClean="0">
                <a:solidFill>
                  <a:srgbClr val="0000FF"/>
                </a:solidFill>
              </a:rPr>
              <a:t>Core</a:t>
            </a:r>
            <a:r>
              <a:rPr lang="en-AU" sz="2000" i="1" dirty="0" smtClean="0">
                <a:solidFill>
                  <a:srgbClr val="0000FF"/>
                </a:solidFill>
              </a:rPr>
              <a:t> values</a:t>
            </a:r>
            <a:endParaRPr lang="en-AU" sz="2000" dirty="0">
              <a:solidFill>
                <a:srgbClr val="0000FF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2000" i="1" dirty="0">
                <a:solidFill>
                  <a:srgbClr val="0000FF"/>
                </a:solidFill>
              </a:rPr>
              <a:t>Aspirational </a:t>
            </a:r>
            <a:r>
              <a:rPr lang="en-AU" sz="2000" i="1" dirty="0" smtClean="0">
                <a:solidFill>
                  <a:srgbClr val="0000FF"/>
                </a:solidFill>
              </a:rPr>
              <a:t>values</a:t>
            </a:r>
            <a:endParaRPr lang="en-AU" sz="2000" dirty="0">
              <a:solidFill>
                <a:srgbClr val="0000FF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2000" i="1" dirty="0" smtClean="0">
                <a:solidFill>
                  <a:srgbClr val="0000FF"/>
                </a:solidFill>
              </a:rPr>
              <a:t>Social values</a:t>
            </a:r>
            <a:endParaRPr lang="en-AU" sz="2000" dirty="0">
              <a:solidFill>
                <a:srgbClr val="0000FF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2000" i="1" dirty="0">
                <a:solidFill>
                  <a:srgbClr val="0000FF"/>
                </a:solidFill>
              </a:rPr>
              <a:t>Accidental values</a:t>
            </a:r>
            <a:r>
              <a:rPr lang="en-AU" sz="2000" dirty="0">
                <a:solidFill>
                  <a:srgbClr val="0000FF"/>
                </a:solidFill>
              </a:rPr>
              <a:t> </a:t>
            </a:r>
            <a:endParaRPr lang="en-AU" sz="2000" dirty="0" smtClean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30161" y="908720"/>
            <a:ext cx="50836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000" b="1" dirty="0" smtClean="0">
                <a:solidFill>
                  <a:srgbClr val="0000FF"/>
                </a:solidFill>
              </a:rPr>
              <a:t>Basic Imperatives for Successful Values</a:t>
            </a:r>
            <a:endParaRPr lang="en-AU" sz="2000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504" y="5662409"/>
            <a:ext cx="89289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200" dirty="0" smtClean="0">
                <a:solidFill>
                  <a:srgbClr val="0000FF"/>
                </a:solidFill>
              </a:rPr>
              <a:t>4 </a:t>
            </a:r>
            <a:r>
              <a:rPr lang="en-AU" sz="2200" dirty="0" smtClean="0">
                <a:solidFill>
                  <a:srgbClr val="0000FF"/>
                </a:solidFill>
              </a:rPr>
              <a:t>- </a:t>
            </a:r>
            <a:r>
              <a:rPr lang="en-AU" sz="2200" dirty="0" smtClean="0"/>
              <a:t>Tribunal </a:t>
            </a:r>
            <a:r>
              <a:rPr lang="en-AU" sz="2200" dirty="0"/>
              <a:t>leaders must weave the </a:t>
            </a:r>
            <a:r>
              <a:rPr lang="en-AU" sz="2200" u="sng" dirty="0"/>
              <a:t>core</a:t>
            </a:r>
            <a:r>
              <a:rPr lang="en-AU" sz="2200" dirty="0"/>
              <a:t> values into everything</a:t>
            </a:r>
            <a:endParaRPr lang="en-AU" sz="22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107504" y="4870321"/>
            <a:ext cx="89289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200" dirty="0" smtClean="0">
                <a:solidFill>
                  <a:srgbClr val="0000FF"/>
                </a:solidFill>
              </a:rPr>
              <a:t>3 - </a:t>
            </a:r>
            <a:r>
              <a:rPr lang="en-AU" sz="2200" dirty="0" smtClean="0"/>
              <a:t>Tribunal </a:t>
            </a:r>
            <a:r>
              <a:rPr lang="en-AU" sz="2200" dirty="0"/>
              <a:t>leaders must own the values </a:t>
            </a:r>
            <a:r>
              <a:rPr lang="en-AU" sz="2200" dirty="0" smtClean="0"/>
              <a:t>process</a:t>
            </a:r>
            <a:endParaRPr lang="en-AU" sz="22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107504" y="4078233"/>
            <a:ext cx="89289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200" dirty="0" smtClean="0">
                <a:solidFill>
                  <a:srgbClr val="0000FF"/>
                </a:solidFill>
              </a:rPr>
              <a:t>2 </a:t>
            </a:r>
            <a:r>
              <a:rPr lang="en-AU" sz="2200" dirty="0" smtClean="0">
                <a:solidFill>
                  <a:srgbClr val="0000FF"/>
                </a:solidFill>
              </a:rPr>
              <a:t>- </a:t>
            </a:r>
            <a:r>
              <a:rPr lang="en-AU" sz="2200" dirty="0" smtClean="0"/>
              <a:t>Tribunal </a:t>
            </a:r>
            <a:r>
              <a:rPr lang="en-AU" sz="2200" dirty="0"/>
              <a:t>leaders must be aggressively </a:t>
            </a:r>
            <a:r>
              <a:rPr lang="en-AU" sz="2200" dirty="0" smtClean="0"/>
              <a:t>authentic</a:t>
            </a:r>
            <a:endParaRPr lang="en-AU" sz="2200" dirty="0" smtClean="0"/>
          </a:p>
        </p:txBody>
      </p:sp>
    </p:spTree>
    <p:extLst>
      <p:ext uri="{BB962C8B-B14F-4D97-AF65-F5344CB8AC3E}">
        <p14:creationId xmlns:p14="http://schemas.microsoft.com/office/powerpoint/2010/main" val="257576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E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3410" y="44624"/>
            <a:ext cx="49171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>
                <a:solidFill>
                  <a:srgbClr val="0000FF"/>
                </a:solidFill>
              </a:rPr>
              <a:t>Tribunal Values and Culture</a:t>
            </a:r>
            <a:endParaRPr lang="en-AU" sz="2800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49961" y="908720"/>
            <a:ext cx="44441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000" b="1" dirty="0" smtClean="0">
                <a:solidFill>
                  <a:srgbClr val="0000FF"/>
                </a:solidFill>
              </a:rPr>
              <a:t>An Example of Successful Values</a:t>
            </a:r>
            <a:endParaRPr lang="en-AU" sz="2000" b="1" dirty="0">
              <a:solidFill>
                <a:srgbClr val="0000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3367" t="8574" r="28450" b="34044"/>
          <a:stretch/>
        </p:blipFill>
        <p:spPr>
          <a:xfrm>
            <a:off x="216376" y="1773237"/>
            <a:ext cx="2555424" cy="50401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53588" t="8400" r="28776" b="33957"/>
          <a:stretch/>
        </p:blipFill>
        <p:spPr>
          <a:xfrm>
            <a:off x="6444208" y="1773238"/>
            <a:ext cx="2467246" cy="50401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53429" t="8400" r="28449" b="33869"/>
          <a:stretch/>
        </p:blipFill>
        <p:spPr>
          <a:xfrm>
            <a:off x="3306264" y="1773238"/>
            <a:ext cx="2531472" cy="50401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4689" y="1404101"/>
            <a:ext cx="2557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dirty="0" smtClean="0">
                <a:solidFill>
                  <a:srgbClr val="0000FF"/>
                </a:solidFill>
              </a:rPr>
              <a:t>Customer Commitment</a:t>
            </a:r>
            <a:endParaRPr lang="en-AU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65341" y="1403484"/>
            <a:ext cx="1813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dirty="0" smtClean="0">
                <a:solidFill>
                  <a:srgbClr val="0000FF"/>
                </a:solidFill>
              </a:rPr>
              <a:t>Professionalism</a:t>
            </a:r>
            <a:endParaRPr lang="en-AU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60232" y="1403906"/>
            <a:ext cx="198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dirty="0" smtClean="0">
                <a:solidFill>
                  <a:srgbClr val="0000FF"/>
                </a:solidFill>
              </a:rPr>
              <a:t>Personal Integrity</a:t>
            </a:r>
            <a:endParaRPr lang="en-AU" dirty="0">
              <a:solidFill>
                <a:srgbClr val="0000FF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95536" y="4437112"/>
            <a:ext cx="8280920" cy="2160240"/>
            <a:chOff x="395536" y="4437112"/>
            <a:chExt cx="8280920" cy="2160240"/>
          </a:xfrm>
        </p:grpSpPr>
        <p:sp>
          <p:nvSpPr>
            <p:cNvPr id="11" name="Rounded Rectangle 10"/>
            <p:cNvSpPr/>
            <p:nvPr/>
          </p:nvSpPr>
          <p:spPr>
            <a:xfrm>
              <a:off x="395536" y="5085184"/>
              <a:ext cx="1800200" cy="864096"/>
            </a:xfrm>
            <a:prstGeom prst="round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491880" y="5373216"/>
              <a:ext cx="2016224" cy="1224136"/>
            </a:xfrm>
            <a:prstGeom prst="round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6588224" y="4437112"/>
              <a:ext cx="2088232" cy="1512168"/>
            </a:xfrm>
            <a:prstGeom prst="round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389963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849" y="44624"/>
            <a:ext cx="84123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/>
              <a:t>Applying the Framework for Tribunal Excellence</a:t>
            </a:r>
          </a:p>
          <a:p>
            <a:pPr algn="ctr"/>
            <a:r>
              <a:rPr lang="en-AU" sz="2800" b="1" dirty="0" smtClean="0"/>
              <a:t>&amp; Measuring Performance</a:t>
            </a:r>
            <a:endParaRPr lang="en-AU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359532" y="5229200"/>
            <a:ext cx="8424936" cy="1354217"/>
          </a:xfrm>
          <a:prstGeom prst="rect">
            <a:avLst/>
          </a:prstGeom>
          <a:solidFill>
            <a:srgbClr val="F6E8D6"/>
          </a:solidFill>
        </p:spPr>
        <p:txBody>
          <a:bodyPr wrap="square">
            <a:spAutoFit/>
          </a:bodyPr>
          <a:lstStyle/>
          <a:p>
            <a:pPr algn="ctr"/>
            <a:endParaRPr lang="en-AU" sz="1000" b="1" dirty="0" smtClean="0">
              <a:solidFill>
                <a:srgbClr val="FF0000"/>
              </a:solidFill>
            </a:endParaRPr>
          </a:p>
          <a:p>
            <a:pPr algn="ctr"/>
            <a:r>
              <a:rPr lang="en-AU" sz="3200" b="1" dirty="0" smtClean="0">
                <a:solidFill>
                  <a:srgbClr val="FF0000"/>
                </a:solidFill>
              </a:rPr>
              <a:t>Measuring and Managing Performance</a:t>
            </a:r>
          </a:p>
          <a:p>
            <a:pPr algn="ctr"/>
            <a:endParaRPr lang="en-AU" sz="1000" b="1" dirty="0" smtClean="0">
              <a:solidFill>
                <a:srgbClr val="FF0000"/>
              </a:solidFill>
            </a:endParaRPr>
          </a:p>
          <a:p>
            <a:pPr algn="ctr"/>
            <a:r>
              <a:rPr lang="en-AU" sz="2000" dirty="0" smtClean="0">
                <a:solidFill>
                  <a:srgbClr val="FF0000"/>
                </a:solidFill>
              </a:rPr>
              <a:t>[the mark of an excellent tribunal]</a:t>
            </a:r>
            <a:endParaRPr lang="en-AU" sz="2000" dirty="0">
              <a:solidFill>
                <a:srgbClr val="FF0000"/>
              </a:solidFill>
            </a:endParaRPr>
          </a:p>
          <a:p>
            <a:pPr algn="ctr"/>
            <a:endParaRPr lang="en-AU" sz="10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99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8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3476" y="44624"/>
            <a:ext cx="6797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>
                <a:solidFill>
                  <a:srgbClr val="FF0000"/>
                </a:solidFill>
              </a:rPr>
              <a:t>Measuring and Managing Performance</a:t>
            </a:r>
            <a:endParaRPr lang="en-AU" sz="28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504" y="1773238"/>
            <a:ext cx="892899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000" dirty="0" smtClean="0">
                <a:solidFill>
                  <a:srgbClr val="FF0000"/>
                </a:solidFill>
              </a:rPr>
              <a:t>Area 2 - </a:t>
            </a:r>
            <a:r>
              <a:rPr lang="en-AU" sz="2000" dirty="0" smtClean="0"/>
              <a:t>Tribunal </a:t>
            </a:r>
            <a:r>
              <a:rPr lang="en-AU" sz="2000" dirty="0"/>
              <a:t>Leadership and Effective </a:t>
            </a:r>
            <a:r>
              <a:rPr lang="en-AU" sz="2000" dirty="0" smtClean="0"/>
              <a:t>Management</a:t>
            </a:r>
          </a:p>
          <a:p>
            <a:endParaRPr lang="en-AU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/>
              <a:t>Excellent </a:t>
            </a:r>
            <a:r>
              <a:rPr lang="en-AU" dirty="0"/>
              <a:t>tribunals will review </a:t>
            </a:r>
            <a:r>
              <a:rPr lang="en-AU" dirty="0" smtClean="0"/>
              <a:t>performance </a:t>
            </a:r>
            <a:r>
              <a:rPr lang="en-AU" dirty="0"/>
              <a:t>and </a:t>
            </a:r>
            <a:r>
              <a:rPr lang="en-AU" dirty="0" smtClean="0"/>
              <a:t>publish results</a:t>
            </a:r>
            <a:r>
              <a:rPr lang="en-AU" dirty="0"/>
              <a:t>, including current performance levels, relative to targets and/or </a:t>
            </a:r>
            <a:r>
              <a:rPr lang="en-AU" dirty="0" smtClean="0"/>
              <a:t>benchmarks</a:t>
            </a:r>
          </a:p>
          <a:p>
            <a:endParaRPr lang="en-AU" sz="1200" dirty="0"/>
          </a:p>
          <a:p>
            <a:r>
              <a:rPr lang="en-AU" sz="2000" dirty="0" smtClean="0">
                <a:solidFill>
                  <a:srgbClr val="FF0000"/>
                </a:solidFill>
              </a:rPr>
              <a:t>Area 6 - </a:t>
            </a:r>
            <a:r>
              <a:rPr lang="en-AU" sz="2000" dirty="0" smtClean="0"/>
              <a:t>Accountability</a:t>
            </a:r>
          </a:p>
          <a:p>
            <a:endParaRPr lang="en-AU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/>
              <a:t>Reporting a tribunal’s </a:t>
            </a:r>
            <a:r>
              <a:rPr lang="en-AU" dirty="0"/>
              <a:t>performance against established benchmarks is a mark of an excellent and accountable </a:t>
            </a:r>
            <a:r>
              <a:rPr lang="en-AU" dirty="0" smtClean="0"/>
              <a:t>tribunal</a:t>
            </a:r>
          </a:p>
          <a:p>
            <a:endParaRPr lang="en-AU" sz="1200" dirty="0"/>
          </a:p>
          <a:p>
            <a:r>
              <a:rPr lang="en-AU" sz="2000" dirty="0" smtClean="0">
                <a:solidFill>
                  <a:srgbClr val="FF0000"/>
                </a:solidFill>
              </a:rPr>
              <a:t>Area 7 - </a:t>
            </a:r>
            <a:r>
              <a:rPr lang="en-AU" sz="2000" dirty="0" smtClean="0"/>
              <a:t>Efficiency</a:t>
            </a:r>
          </a:p>
          <a:p>
            <a:endParaRPr lang="en-AU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/>
              <a:t>A </a:t>
            </a:r>
            <a:r>
              <a:rPr lang="en-AU" dirty="0"/>
              <a:t>tribunal will need to determine performance measures and benchmarks which might include timeliness; a system of monitoring delayed cases and backlogs; and whether hearings start on </a:t>
            </a:r>
            <a:r>
              <a:rPr lang="en-AU" dirty="0" smtClean="0"/>
              <a:t>time</a:t>
            </a:r>
          </a:p>
          <a:p>
            <a:endParaRPr lang="en-AU" sz="1200" dirty="0"/>
          </a:p>
          <a:p>
            <a:r>
              <a:rPr lang="en-AU" sz="2000" dirty="0" smtClean="0">
                <a:solidFill>
                  <a:srgbClr val="FF0000"/>
                </a:solidFill>
              </a:rPr>
              <a:t>Area 8 - </a:t>
            </a:r>
            <a:r>
              <a:rPr lang="en-AU" sz="2000" dirty="0" smtClean="0"/>
              <a:t>Client </a:t>
            </a:r>
            <a:r>
              <a:rPr lang="en-AU" sz="2000" dirty="0"/>
              <a:t>Needs and </a:t>
            </a:r>
            <a:r>
              <a:rPr lang="en-AU" sz="2000" dirty="0" smtClean="0"/>
              <a:t>Satisfaction</a:t>
            </a:r>
          </a:p>
          <a:p>
            <a:endParaRPr lang="en-AU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/>
              <a:t>User </a:t>
            </a:r>
            <a:r>
              <a:rPr lang="en-AU" dirty="0"/>
              <a:t>satisfaction should be regularly </a:t>
            </a:r>
            <a:r>
              <a:rPr lang="en-AU" dirty="0" smtClean="0"/>
              <a:t>measured</a:t>
            </a:r>
            <a:endParaRPr lang="en-A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638681" y="908720"/>
            <a:ext cx="78666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000" b="1" dirty="0">
                <a:solidFill>
                  <a:srgbClr val="FF0000"/>
                </a:solidFill>
              </a:rPr>
              <a:t>The Australia and New Zealand Tribunal Excellence Framework</a:t>
            </a:r>
          </a:p>
        </p:txBody>
      </p:sp>
    </p:spTree>
    <p:extLst>
      <p:ext uri="{BB962C8B-B14F-4D97-AF65-F5344CB8AC3E}">
        <p14:creationId xmlns:p14="http://schemas.microsoft.com/office/powerpoint/2010/main" val="135202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8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3476" y="44624"/>
            <a:ext cx="6797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>
                <a:solidFill>
                  <a:srgbClr val="FF0000"/>
                </a:solidFill>
              </a:rPr>
              <a:t>Measuring and Managing Performance</a:t>
            </a:r>
            <a:endParaRPr lang="en-AU" sz="28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504" y="1773238"/>
            <a:ext cx="892899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2000" dirty="0" smtClean="0"/>
              <a:t>C</a:t>
            </a:r>
            <a:r>
              <a:rPr lang="en-AU" sz="2000" i="1" dirty="0" smtClean="0"/>
              <a:t>ourts </a:t>
            </a:r>
            <a:r>
              <a:rPr lang="en-AU" sz="2000" i="1" dirty="0"/>
              <a:t>that are in fact well run and are perceived to be well </a:t>
            </a:r>
            <a:r>
              <a:rPr lang="en-AU" sz="2000" i="1" dirty="0" smtClean="0"/>
              <a:t>run</a:t>
            </a:r>
          </a:p>
          <a:p>
            <a:pPr algn="ctr"/>
            <a:r>
              <a:rPr lang="en-AU" sz="2000" i="1" dirty="0" smtClean="0"/>
              <a:t>are more </a:t>
            </a:r>
            <a:r>
              <a:rPr lang="en-AU" sz="2000" i="1" dirty="0"/>
              <a:t>likely to be well funded; even in periods of tight </a:t>
            </a:r>
            <a:r>
              <a:rPr lang="en-AU" sz="2000" i="1" dirty="0" smtClean="0"/>
              <a:t>budgets.</a:t>
            </a:r>
          </a:p>
          <a:p>
            <a:pPr algn="ctr"/>
            <a:r>
              <a:rPr lang="en-AU" sz="2000" i="1" dirty="0" smtClean="0"/>
              <a:t>The </a:t>
            </a:r>
            <a:r>
              <a:rPr lang="en-AU" sz="2000" i="1" dirty="0"/>
              <a:t>rest will most likely be told to do more with </a:t>
            </a:r>
            <a:r>
              <a:rPr lang="en-AU" sz="2000" i="1" dirty="0" smtClean="0"/>
              <a:t>less</a:t>
            </a:r>
            <a:endParaRPr lang="en-AU" sz="2000" dirty="0" smtClean="0"/>
          </a:p>
          <a:p>
            <a:pPr algn="r"/>
            <a:endParaRPr lang="en-AU" sz="1200" dirty="0"/>
          </a:p>
          <a:p>
            <a:pPr algn="r"/>
            <a:r>
              <a:rPr lang="en-AU" sz="1200" dirty="0" smtClean="0"/>
              <a:t>from the High </a:t>
            </a:r>
            <a:r>
              <a:rPr lang="en-AU" sz="1200" dirty="0"/>
              <a:t>Performance Court </a:t>
            </a:r>
            <a:r>
              <a:rPr lang="en-AU" sz="1200" dirty="0" smtClean="0"/>
              <a:t>Framework used by the State </a:t>
            </a:r>
            <a:r>
              <a:rPr lang="en-AU" sz="1200" dirty="0"/>
              <a:t>Courts in the US </a:t>
            </a:r>
          </a:p>
          <a:p>
            <a:endParaRPr lang="en-AU" sz="2000" dirty="0" smtClean="0"/>
          </a:p>
          <a:p>
            <a:r>
              <a:rPr lang="en-AU" sz="2000" dirty="0" smtClean="0">
                <a:solidFill>
                  <a:srgbClr val="FF0000"/>
                </a:solidFill>
              </a:rPr>
              <a:t>The </a:t>
            </a:r>
            <a:r>
              <a:rPr lang="en-AU" sz="2000" dirty="0">
                <a:solidFill>
                  <a:srgbClr val="FF0000"/>
                </a:solidFill>
              </a:rPr>
              <a:t>financial challenge tribunals face today demands creative </a:t>
            </a:r>
            <a:r>
              <a:rPr lang="en-AU" sz="2000" dirty="0" smtClean="0">
                <a:solidFill>
                  <a:srgbClr val="FF0000"/>
                </a:solidFill>
              </a:rPr>
              <a:t>thinking</a:t>
            </a:r>
          </a:p>
          <a:p>
            <a:endParaRPr lang="en-AU" sz="2000" dirty="0"/>
          </a:p>
          <a:p>
            <a:r>
              <a:rPr lang="en-AU" sz="2000" dirty="0" smtClean="0"/>
              <a:t>Tribunals </a:t>
            </a:r>
            <a:r>
              <a:rPr lang="en-AU" sz="2000" dirty="0"/>
              <a:t>that will flourish are those willing to implement changes they may not even have considered in the </a:t>
            </a:r>
            <a:r>
              <a:rPr lang="en-AU" sz="2000" dirty="0" smtClean="0"/>
              <a:t>past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91959" y="908720"/>
            <a:ext cx="41601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000" b="1" dirty="0" smtClean="0">
                <a:solidFill>
                  <a:srgbClr val="FF0000"/>
                </a:solidFill>
              </a:rPr>
              <a:t>Why performance management?</a:t>
            </a:r>
            <a:endParaRPr lang="en-AU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504" y="5157192"/>
            <a:ext cx="89289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2800" dirty="0" smtClean="0">
                <a:solidFill>
                  <a:srgbClr val="FF0000"/>
                </a:solidFill>
              </a:rPr>
              <a:t>Creative </a:t>
            </a:r>
            <a:r>
              <a:rPr lang="en-AU" sz="2800" dirty="0">
                <a:solidFill>
                  <a:srgbClr val="FF0000"/>
                </a:solidFill>
              </a:rPr>
              <a:t>thinking benefits from the availability </a:t>
            </a:r>
            <a:r>
              <a:rPr lang="en-AU" sz="2800" dirty="0" smtClean="0">
                <a:solidFill>
                  <a:srgbClr val="FF0000"/>
                </a:solidFill>
              </a:rPr>
              <a:t>of</a:t>
            </a:r>
          </a:p>
          <a:p>
            <a:pPr algn="ctr"/>
            <a:r>
              <a:rPr lang="en-AU" sz="2800" dirty="0" smtClean="0">
                <a:solidFill>
                  <a:srgbClr val="FF0000"/>
                </a:solidFill>
              </a:rPr>
              <a:t>meaningful performance information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300662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8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3476" y="44624"/>
            <a:ext cx="6797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>
                <a:solidFill>
                  <a:srgbClr val="FF0000"/>
                </a:solidFill>
              </a:rPr>
              <a:t>Measuring and Managing Performance</a:t>
            </a:r>
            <a:endParaRPr lang="en-AU" sz="28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504" y="1773238"/>
            <a:ext cx="892899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000" dirty="0" smtClean="0"/>
              <a:t>Defined as:</a:t>
            </a:r>
          </a:p>
          <a:p>
            <a:endParaRPr lang="en-AU" sz="2000" dirty="0"/>
          </a:p>
          <a:p>
            <a:pPr algn="ctr"/>
            <a:r>
              <a:rPr lang="en-AU" sz="2800" dirty="0" smtClean="0">
                <a:solidFill>
                  <a:srgbClr val="FF0000"/>
                </a:solidFill>
              </a:rPr>
              <a:t>The </a:t>
            </a:r>
            <a:r>
              <a:rPr lang="en-AU" sz="2800" dirty="0">
                <a:solidFill>
                  <a:srgbClr val="FF0000"/>
                </a:solidFill>
              </a:rPr>
              <a:t>process of monitoring, analysing and using performance </a:t>
            </a:r>
            <a:r>
              <a:rPr lang="en-AU" sz="2800" dirty="0" smtClean="0">
                <a:solidFill>
                  <a:srgbClr val="FF0000"/>
                </a:solidFill>
              </a:rPr>
              <a:t>data on </a:t>
            </a:r>
            <a:r>
              <a:rPr lang="en-AU" sz="2800" dirty="0">
                <a:solidFill>
                  <a:srgbClr val="FF0000"/>
                </a:solidFill>
              </a:rPr>
              <a:t>a regular basis to </a:t>
            </a:r>
            <a:r>
              <a:rPr lang="en-AU" sz="2800" dirty="0" smtClean="0">
                <a:solidFill>
                  <a:srgbClr val="FF0000"/>
                </a:solidFill>
              </a:rPr>
              <a:t>improve</a:t>
            </a:r>
          </a:p>
          <a:p>
            <a:pPr algn="ctr"/>
            <a:r>
              <a:rPr lang="en-AU" sz="2800" dirty="0" smtClean="0">
                <a:solidFill>
                  <a:srgbClr val="FF0000"/>
                </a:solidFill>
              </a:rPr>
              <a:t>the </a:t>
            </a:r>
            <a:r>
              <a:rPr lang="en-AU" sz="2800" dirty="0">
                <a:solidFill>
                  <a:srgbClr val="FF0000"/>
                </a:solidFill>
              </a:rPr>
              <a:t>quality of </a:t>
            </a:r>
            <a:r>
              <a:rPr lang="en-AU" sz="2800" dirty="0" smtClean="0">
                <a:solidFill>
                  <a:srgbClr val="FF0000"/>
                </a:solidFill>
              </a:rPr>
              <a:t>services</a:t>
            </a:r>
          </a:p>
          <a:p>
            <a:endParaRPr lang="en-AU" sz="2000" dirty="0"/>
          </a:p>
          <a:p>
            <a:r>
              <a:rPr lang="en-AU" sz="2000" dirty="0" smtClean="0"/>
              <a:t>Effective </a:t>
            </a:r>
            <a:r>
              <a:rPr lang="en-AU" sz="2000" dirty="0"/>
              <a:t>performance management will help tribunals identify problems early in their formation and facilitate getting the information to tribunal leaders before the problems fester, spread or boil </a:t>
            </a:r>
            <a:r>
              <a:rPr lang="en-AU" sz="2000" dirty="0" smtClean="0"/>
              <a:t>over</a:t>
            </a:r>
          </a:p>
          <a:p>
            <a:endParaRPr lang="en-AU" sz="2000" dirty="0"/>
          </a:p>
          <a:p>
            <a:r>
              <a:rPr lang="en-AU" sz="2000" dirty="0" smtClean="0"/>
              <a:t>Successful </a:t>
            </a:r>
            <a:r>
              <a:rPr lang="en-AU" sz="2000" dirty="0"/>
              <a:t>performance management is a dynamic process that helps tribunal leaders to think critically and creatively as well as to explore alternative ways to solve problems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07616" y="908720"/>
            <a:ext cx="45288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000" b="1" dirty="0" smtClean="0">
                <a:solidFill>
                  <a:srgbClr val="FF0000"/>
                </a:solidFill>
              </a:rPr>
              <a:t>What is performance management?</a:t>
            </a:r>
            <a:endParaRPr lang="en-A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95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7504" y="1772816"/>
            <a:ext cx="892899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2800" dirty="0" smtClean="0">
                <a:solidFill>
                  <a:srgbClr val="001E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</a:t>
            </a:r>
            <a:r>
              <a:rPr lang="en-AU" sz="2800" dirty="0">
                <a:solidFill>
                  <a:srgbClr val="001E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extent to which a tribunal’s most senior leaders </a:t>
            </a:r>
            <a:r>
              <a:rPr lang="en-AU" sz="2800" u="sng" dirty="0" smtClean="0">
                <a:solidFill>
                  <a:srgbClr val="001E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actively</a:t>
            </a:r>
            <a:r>
              <a:rPr lang="en-AU" sz="2800" dirty="0" smtClean="0">
                <a:solidFill>
                  <a:srgbClr val="001E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support </a:t>
            </a:r>
            <a:r>
              <a:rPr lang="en-AU" sz="2800" dirty="0" smtClean="0">
                <a:solidFill>
                  <a:srgbClr val="001E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Framework </a:t>
            </a:r>
            <a:r>
              <a:rPr lang="en-AU" sz="2800" dirty="0">
                <a:solidFill>
                  <a:srgbClr val="001E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will </a:t>
            </a:r>
            <a:r>
              <a:rPr lang="en-AU" sz="2800" dirty="0" smtClean="0">
                <a:solidFill>
                  <a:srgbClr val="001E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 </a:t>
            </a:r>
            <a:r>
              <a:rPr lang="en-AU" sz="2800" dirty="0" smtClean="0">
                <a:solidFill>
                  <a:srgbClr val="001E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directly proportional </a:t>
            </a:r>
            <a:r>
              <a:rPr lang="en-AU" sz="2800" dirty="0" smtClean="0">
                <a:solidFill>
                  <a:srgbClr val="001E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to the benefits </a:t>
            </a:r>
            <a:r>
              <a:rPr lang="en-AU" sz="2800" dirty="0">
                <a:solidFill>
                  <a:srgbClr val="001E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derived from its </a:t>
            </a:r>
            <a:r>
              <a:rPr lang="en-AU" sz="2800" dirty="0" smtClean="0">
                <a:solidFill>
                  <a:srgbClr val="001E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use</a:t>
            </a:r>
          </a:p>
          <a:p>
            <a:endParaRPr lang="en-AU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AU" sz="20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AU" sz="20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AU" sz="2800" dirty="0" smtClean="0">
                <a:solidFill>
                  <a:srgbClr val="001E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 </a:t>
            </a:r>
            <a:r>
              <a:rPr lang="en-AU" sz="2800" u="sng" dirty="0">
                <a:solidFill>
                  <a:srgbClr val="001E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visible</a:t>
            </a:r>
            <a:r>
              <a:rPr lang="en-AU" sz="2800" dirty="0">
                <a:solidFill>
                  <a:srgbClr val="001E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and </a:t>
            </a:r>
            <a:r>
              <a:rPr lang="en-AU" sz="2800" u="sng" dirty="0">
                <a:solidFill>
                  <a:srgbClr val="001E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consistent</a:t>
            </a:r>
            <a:r>
              <a:rPr lang="en-AU" sz="2800" dirty="0">
                <a:solidFill>
                  <a:srgbClr val="001E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commitment by tribunal leaders is a </a:t>
            </a:r>
            <a:r>
              <a:rPr lang="en-AU" sz="2800" u="sng" dirty="0" smtClean="0">
                <a:solidFill>
                  <a:srgbClr val="001E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pre-requisite </a:t>
            </a:r>
            <a:r>
              <a:rPr lang="en-AU" sz="2800" dirty="0" smtClean="0">
                <a:solidFill>
                  <a:srgbClr val="001E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to </a:t>
            </a:r>
            <a:r>
              <a:rPr lang="en-AU" sz="2800" dirty="0">
                <a:solidFill>
                  <a:srgbClr val="001E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gaining the true value from applying a management and improvement model such as the Framework</a:t>
            </a:r>
            <a:endParaRPr lang="en-AU" sz="2800" dirty="0">
              <a:solidFill>
                <a:srgbClr val="001E64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48010" y="1156682"/>
            <a:ext cx="3248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000" b="1" dirty="0" smtClean="0">
                <a:solidFill>
                  <a:srgbClr val="001E64"/>
                </a:solidFill>
              </a:rPr>
              <a:t>The Formula for Success</a:t>
            </a:r>
            <a:endParaRPr lang="en-AU" sz="2000" b="1" dirty="0">
              <a:solidFill>
                <a:srgbClr val="001E6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849" y="44624"/>
            <a:ext cx="84123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/>
              <a:t>Applying the Framework for Tribunal Excellence</a:t>
            </a:r>
          </a:p>
          <a:p>
            <a:pPr algn="ctr"/>
            <a:r>
              <a:rPr lang="en-AU" sz="2800" b="1" dirty="0" smtClean="0"/>
              <a:t>&amp; Measuring Performance</a:t>
            </a:r>
            <a:endParaRPr lang="en-AU" sz="2800" b="1" dirty="0"/>
          </a:p>
        </p:txBody>
      </p:sp>
    </p:spTree>
    <p:extLst>
      <p:ext uri="{BB962C8B-B14F-4D97-AF65-F5344CB8AC3E}">
        <p14:creationId xmlns:p14="http://schemas.microsoft.com/office/powerpoint/2010/main" val="153377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8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3476" y="44624"/>
            <a:ext cx="6797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>
                <a:solidFill>
                  <a:srgbClr val="FF0000"/>
                </a:solidFill>
              </a:rPr>
              <a:t>Measuring and Managing Performance</a:t>
            </a:r>
            <a:endParaRPr lang="en-AU" sz="28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504" y="1773238"/>
            <a:ext cx="892899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2000" b="1" dirty="0" smtClean="0">
                <a:solidFill>
                  <a:srgbClr val="FF0000"/>
                </a:solidFill>
              </a:rPr>
              <a:t>Output</a:t>
            </a:r>
            <a:r>
              <a:rPr lang="en-AU" sz="2000" dirty="0" smtClean="0">
                <a:solidFill>
                  <a:srgbClr val="FF0000"/>
                </a:solidFill>
              </a:rPr>
              <a:t> </a:t>
            </a:r>
            <a:r>
              <a:rPr lang="en-AU" sz="2000" dirty="0">
                <a:solidFill>
                  <a:srgbClr val="FF0000"/>
                </a:solidFill>
              </a:rPr>
              <a:t>measures </a:t>
            </a:r>
            <a:r>
              <a:rPr lang="en-AU" sz="2000" dirty="0" smtClean="0">
                <a:solidFill>
                  <a:srgbClr val="FF0000"/>
                </a:solidFill>
              </a:rPr>
              <a:t>inform </a:t>
            </a:r>
            <a:r>
              <a:rPr lang="en-AU" sz="2000" dirty="0">
                <a:solidFill>
                  <a:srgbClr val="FF0000"/>
                </a:solidFill>
              </a:rPr>
              <a:t>how busy a tribunal is, </a:t>
            </a:r>
            <a:r>
              <a:rPr lang="en-AU" sz="2000" b="1" u="sng" dirty="0">
                <a:solidFill>
                  <a:srgbClr val="FF0000"/>
                </a:solidFill>
              </a:rPr>
              <a:t>not</a:t>
            </a:r>
            <a:r>
              <a:rPr lang="en-AU" sz="2000" dirty="0">
                <a:solidFill>
                  <a:srgbClr val="FF0000"/>
                </a:solidFill>
              </a:rPr>
              <a:t> how well it is </a:t>
            </a:r>
            <a:r>
              <a:rPr lang="en-AU" sz="2000" dirty="0" smtClean="0">
                <a:solidFill>
                  <a:srgbClr val="FF0000"/>
                </a:solidFill>
              </a:rPr>
              <a:t>performing</a:t>
            </a:r>
          </a:p>
          <a:p>
            <a:pPr algn="ctr"/>
            <a:endParaRPr lang="en-AU" sz="1200" dirty="0" smtClean="0"/>
          </a:p>
          <a:p>
            <a:pPr algn="ctr"/>
            <a:r>
              <a:rPr lang="en-AU" i="1" dirty="0" smtClean="0"/>
              <a:t>i.e.</a:t>
            </a:r>
            <a:r>
              <a:rPr lang="en-AU" dirty="0" smtClean="0"/>
              <a:t> the tribunal finalised 745 hearings in 2016-17</a:t>
            </a:r>
          </a:p>
          <a:p>
            <a:pPr algn="ctr"/>
            <a:r>
              <a:rPr lang="en-AU" dirty="0" smtClean="0">
                <a:solidFill>
                  <a:srgbClr val="FF0000"/>
                </a:solidFill>
              </a:rPr>
              <a:t>(</a:t>
            </a:r>
            <a:r>
              <a:rPr lang="en-AU" i="1" dirty="0" smtClean="0">
                <a:solidFill>
                  <a:srgbClr val="FF0000"/>
                </a:solidFill>
              </a:rPr>
              <a:t>a tribunal-centric measure</a:t>
            </a:r>
            <a:r>
              <a:rPr lang="en-AU" dirty="0" smtClean="0">
                <a:solidFill>
                  <a:srgbClr val="FF0000"/>
                </a:solidFill>
              </a:rPr>
              <a:t>)</a:t>
            </a:r>
            <a:endParaRPr lang="en-A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86592" y="908720"/>
            <a:ext cx="47708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000" b="1" dirty="0" smtClean="0">
                <a:solidFill>
                  <a:srgbClr val="FF0000"/>
                </a:solidFill>
              </a:rPr>
              <a:t>Outputs, Outcomes and Benchmarks</a:t>
            </a:r>
            <a:endParaRPr lang="en-AU" sz="20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504" y="3356992"/>
            <a:ext cx="8928992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2000" b="1" dirty="0" smtClean="0">
                <a:solidFill>
                  <a:srgbClr val="FF0000"/>
                </a:solidFill>
              </a:rPr>
              <a:t>Outcome</a:t>
            </a:r>
            <a:r>
              <a:rPr lang="en-AU" sz="2000" dirty="0" smtClean="0">
                <a:solidFill>
                  <a:srgbClr val="FF0000"/>
                </a:solidFill>
              </a:rPr>
              <a:t> </a:t>
            </a:r>
            <a:r>
              <a:rPr lang="en-AU" sz="2000" dirty="0">
                <a:solidFill>
                  <a:srgbClr val="FF0000"/>
                </a:solidFill>
              </a:rPr>
              <a:t>measures gauge the impact of a tribunal’s service on its community</a:t>
            </a:r>
          </a:p>
          <a:p>
            <a:pPr algn="ctr"/>
            <a:endParaRPr lang="en-AU" sz="1200" dirty="0"/>
          </a:p>
          <a:p>
            <a:pPr algn="ctr"/>
            <a:r>
              <a:rPr lang="en-AU" i="1" dirty="0"/>
              <a:t>i.e.</a:t>
            </a:r>
            <a:r>
              <a:rPr lang="en-AU" dirty="0"/>
              <a:t> the tribunal finalised 80% of its hearings within 12 </a:t>
            </a:r>
            <a:r>
              <a:rPr lang="en-AU" dirty="0" smtClean="0"/>
              <a:t>months</a:t>
            </a:r>
          </a:p>
          <a:p>
            <a:pPr algn="ctr"/>
            <a:r>
              <a:rPr lang="en-AU" dirty="0" smtClean="0"/>
              <a:t>against </a:t>
            </a:r>
            <a:r>
              <a:rPr lang="en-AU" dirty="0"/>
              <a:t>a target of 75%</a:t>
            </a:r>
          </a:p>
          <a:p>
            <a:pPr algn="ctr"/>
            <a:r>
              <a:rPr lang="en-AU" dirty="0">
                <a:solidFill>
                  <a:srgbClr val="FF0000"/>
                </a:solidFill>
              </a:rPr>
              <a:t>(</a:t>
            </a:r>
            <a:r>
              <a:rPr lang="en-AU" i="1" dirty="0">
                <a:solidFill>
                  <a:srgbClr val="FF0000"/>
                </a:solidFill>
              </a:rPr>
              <a:t>a service-centric measure</a:t>
            </a:r>
            <a:r>
              <a:rPr lang="en-AU" dirty="0" smtClean="0">
                <a:solidFill>
                  <a:srgbClr val="FF0000"/>
                </a:solidFill>
              </a:rPr>
              <a:t>)</a:t>
            </a:r>
            <a:endParaRPr lang="en-AU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504" y="5229200"/>
            <a:ext cx="89289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2000" dirty="0" smtClean="0">
                <a:solidFill>
                  <a:srgbClr val="FF0000"/>
                </a:solidFill>
              </a:rPr>
              <a:t>A </a:t>
            </a:r>
            <a:r>
              <a:rPr lang="en-AU" sz="2000" dirty="0">
                <a:solidFill>
                  <a:srgbClr val="FF0000"/>
                </a:solidFill>
              </a:rPr>
              <a:t>measure without a </a:t>
            </a:r>
            <a:r>
              <a:rPr lang="en-AU" sz="2000" b="1" dirty="0" smtClean="0">
                <a:solidFill>
                  <a:srgbClr val="FF0000"/>
                </a:solidFill>
              </a:rPr>
              <a:t>benchmark </a:t>
            </a:r>
            <a:r>
              <a:rPr lang="en-AU" sz="2000" dirty="0">
                <a:solidFill>
                  <a:srgbClr val="FF0000"/>
                </a:solidFill>
              </a:rPr>
              <a:t>or</a:t>
            </a:r>
            <a:r>
              <a:rPr lang="en-AU" sz="2000" b="1" dirty="0">
                <a:solidFill>
                  <a:srgbClr val="FF0000"/>
                </a:solidFill>
              </a:rPr>
              <a:t> </a:t>
            </a:r>
            <a:r>
              <a:rPr lang="en-AU" sz="2000" b="1" dirty="0" smtClean="0">
                <a:solidFill>
                  <a:srgbClr val="FF0000"/>
                </a:solidFill>
              </a:rPr>
              <a:t>target </a:t>
            </a:r>
            <a:r>
              <a:rPr lang="en-AU" sz="2000" dirty="0">
                <a:solidFill>
                  <a:srgbClr val="FF0000"/>
                </a:solidFill>
              </a:rPr>
              <a:t>is just a number</a:t>
            </a:r>
          </a:p>
          <a:p>
            <a:pPr algn="ctr"/>
            <a:endParaRPr lang="en-AU" sz="1200" dirty="0"/>
          </a:p>
          <a:p>
            <a:pPr algn="ctr"/>
            <a:r>
              <a:rPr lang="en-AU" i="1" dirty="0" smtClean="0"/>
              <a:t>i.e.</a:t>
            </a:r>
            <a:r>
              <a:rPr lang="en-AU" dirty="0" smtClean="0"/>
              <a:t> the </a:t>
            </a:r>
            <a:r>
              <a:rPr lang="en-AU" dirty="0"/>
              <a:t>tribunal achieved a 103% clearance rate</a:t>
            </a:r>
          </a:p>
          <a:p>
            <a:pPr algn="ctr"/>
            <a:r>
              <a:rPr lang="en-AU" sz="1200" i="1" dirty="0"/>
              <a:t>versus</a:t>
            </a:r>
          </a:p>
          <a:p>
            <a:pPr algn="ctr"/>
            <a:r>
              <a:rPr lang="en-AU" dirty="0" smtClean="0"/>
              <a:t>the </a:t>
            </a:r>
            <a:r>
              <a:rPr lang="en-AU" dirty="0"/>
              <a:t>tribunal achieved a 103% clearance rate against its benchmark of 100</a:t>
            </a:r>
            <a:r>
              <a:rPr lang="en-AU" dirty="0" smtClean="0"/>
              <a:t>%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165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8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3476" y="44624"/>
            <a:ext cx="6797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>
                <a:solidFill>
                  <a:srgbClr val="FF0000"/>
                </a:solidFill>
              </a:rPr>
              <a:t>Measuring and Managing Performance</a:t>
            </a:r>
            <a:endParaRPr lang="en-AU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82288" y="908720"/>
            <a:ext cx="49794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000" b="1" dirty="0" smtClean="0">
                <a:solidFill>
                  <a:srgbClr val="FF0000"/>
                </a:solidFill>
              </a:rPr>
              <a:t>An Example: Supreme Court of Victoria</a:t>
            </a:r>
            <a:endParaRPr lang="en-AU" sz="20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299" t="19720" r="39062" b="31083"/>
          <a:stretch/>
        </p:blipFill>
        <p:spPr>
          <a:xfrm>
            <a:off x="4621777" y="1628800"/>
            <a:ext cx="4486727" cy="25249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7007" t="34087" r="39497" b="18283"/>
          <a:stretch/>
        </p:blipFill>
        <p:spPr>
          <a:xfrm>
            <a:off x="35496" y="1628800"/>
            <a:ext cx="4529132" cy="25202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6299" t="27731" r="42599" b="25423"/>
          <a:stretch/>
        </p:blipFill>
        <p:spPr>
          <a:xfrm>
            <a:off x="35497" y="4214188"/>
            <a:ext cx="4536503" cy="25991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6789" t="19894" r="38299" b="29168"/>
          <a:stretch/>
        </p:blipFill>
        <p:spPr>
          <a:xfrm>
            <a:off x="4620010" y="4221088"/>
            <a:ext cx="4500854" cy="26095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0069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849" y="44624"/>
            <a:ext cx="8412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>
                <a:solidFill>
                  <a:srgbClr val="001E64"/>
                </a:solidFill>
              </a:rPr>
              <a:t>Applying the Framework for Tribunal Excellence</a:t>
            </a:r>
            <a:endParaRPr lang="en-AU" sz="2800" b="1" dirty="0">
              <a:solidFill>
                <a:srgbClr val="001E64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504" y="1772816"/>
            <a:ext cx="892899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2000" dirty="0" smtClean="0">
                <a:solidFill>
                  <a:srgbClr val="001E64"/>
                </a:solidFill>
              </a:rPr>
              <a:t>There </a:t>
            </a:r>
            <a:r>
              <a:rPr lang="en-AU" sz="2000" dirty="0">
                <a:solidFill>
                  <a:srgbClr val="001E64"/>
                </a:solidFill>
              </a:rPr>
              <a:t>are multiple, compelling reasons for a tribunal to apply the </a:t>
            </a:r>
            <a:r>
              <a:rPr lang="en-AU" sz="2000" dirty="0" smtClean="0">
                <a:solidFill>
                  <a:srgbClr val="001E64"/>
                </a:solidFill>
              </a:rPr>
              <a:t>Framework</a:t>
            </a:r>
          </a:p>
          <a:p>
            <a:pPr algn="ctr"/>
            <a:endParaRPr lang="en-AU" sz="1200" dirty="0" smtClean="0">
              <a:solidFill>
                <a:srgbClr val="001E64"/>
              </a:solidFill>
            </a:endParaRPr>
          </a:p>
          <a:p>
            <a:pPr algn="ctr"/>
            <a:r>
              <a:rPr lang="en-AU" sz="2000" dirty="0" smtClean="0">
                <a:solidFill>
                  <a:srgbClr val="001E64"/>
                </a:solidFill>
              </a:rPr>
              <a:t>This presentation </a:t>
            </a:r>
            <a:r>
              <a:rPr lang="en-AU" sz="2000" dirty="0">
                <a:solidFill>
                  <a:srgbClr val="001E64"/>
                </a:solidFill>
              </a:rPr>
              <a:t>has addressed a few of the more challenging </a:t>
            </a:r>
            <a:r>
              <a:rPr lang="en-AU" sz="2000" dirty="0" smtClean="0">
                <a:solidFill>
                  <a:srgbClr val="001E64"/>
                </a:solidFill>
              </a:rPr>
              <a:t>reasons</a:t>
            </a:r>
            <a:endParaRPr lang="en-AU" sz="2000" dirty="0">
              <a:solidFill>
                <a:srgbClr val="001E64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0766" y="908720"/>
            <a:ext cx="15824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000" b="1" dirty="0" smtClean="0">
                <a:solidFill>
                  <a:srgbClr val="001E64"/>
                </a:solidFill>
              </a:rPr>
              <a:t>Conclusion</a:t>
            </a:r>
            <a:endParaRPr lang="en-AU" sz="2000" b="1" dirty="0">
              <a:solidFill>
                <a:srgbClr val="001E6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504" y="2852936"/>
            <a:ext cx="892899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 smtClean="0"/>
              <a:t>No </a:t>
            </a:r>
            <a:r>
              <a:rPr lang="en-AU" sz="2000" dirty="0"/>
              <a:t>tribunal is sustainable unless it pursues </a:t>
            </a:r>
            <a:r>
              <a:rPr lang="en-AU" sz="2000" dirty="0" smtClean="0"/>
              <a:t>a </a:t>
            </a:r>
            <a:r>
              <a:rPr lang="en-AU" sz="2000" dirty="0"/>
              <a:t>structured </a:t>
            </a:r>
            <a:r>
              <a:rPr lang="en-AU" sz="2000" dirty="0" smtClean="0"/>
              <a:t>management approach </a:t>
            </a:r>
            <a:r>
              <a:rPr lang="en-AU" sz="2000" dirty="0"/>
              <a:t>that </a:t>
            </a:r>
            <a:r>
              <a:rPr lang="en-AU" sz="2000" dirty="0" smtClean="0"/>
              <a:t>helps to produce </a:t>
            </a:r>
            <a:r>
              <a:rPr lang="en-AU" sz="2000" dirty="0"/>
              <a:t>consistent and reliable </a:t>
            </a:r>
            <a:r>
              <a:rPr lang="en-AU" sz="2000" dirty="0" smtClean="0"/>
              <a:t>outcomes</a:t>
            </a:r>
          </a:p>
          <a:p>
            <a:endParaRPr lang="en-A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 smtClean="0"/>
              <a:t>Tribunal </a:t>
            </a:r>
            <a:r>
              <a:rPr lang="en-AU" sz="2000" dirty="0"/>
              <a:t>leaders </a:t>
            </a:r>
            <a:r>
              <a:rPr lang="en-AU" sz="2000" dirty="0" smtClean="0"/>
              <a:t>need </a:t>
            </a:r>
            <a:r>
              <a:rPr lang="en-AU" sz="2000" dirty="0"/>
              <a:t>to </a:t>
            </a:r>
            <a:r>
              <a:rPr lang="en-AU" sz="2000" dirty="0" smtClean="0"/>
              <a:t>choose an </a:t>
            </a:r>
            <a:r>
              <a:rPr lang="en-AU" sz="2000" dirty="0"/>
              <a:t>approach that gives them, and their tribunal, the best chance of delivering important public value that meets their community’s </a:t>
            </a:r>
            <a:r>
              <a:rPr lang="en-AU" sz="2000" dirty="0" smtClean="0"/>
              <a:t>expectations</a:t>
            </a:r>
          </a:p>
          <a:p>
            <a:endParaRPr lang="en-A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 smtClean="0"/>
              <a:t>Changing or disjointed </a:t>
            </a:r>
            <a:r>
              <a:rPr lang="en-AU" sz="2000" dirty="0"/>
              <a:t>management approaches adversely impacts </a:t>
            </a:r>
            <a:r>
              <a:rPr lang="en-AU" sz="2000" dirty="0" smtClean="0"/>
              <a:t>the </a:t>
            </a:r>
            <a:r>
              <a:rPr lang="en-AU" sz="2000" dirty="0"/>
              <a:t>consistency and reliability of outcomes; and the efficiency of </a:t>
            </a:r>
            <a:r>
              <a:rPr lang="en-AU" sz="2000" dirty="0" smtClean="0"/>
              <a:t>operations</a:t>
            </a:r>
          </a:p>
          <a:p>
            <a:endParaRPr lang="en-A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 smtClean="0"/>
              <a:t>Once a management </a:t>
            </a:r>
            <a:r>
              <a:rPr lang="en-AU" sz="2000" dirty="0"/>
              <a:t>approach </a:t>
            </a:r>
            <a:r>
              <a:rPr lang="en-AU" sz="2000" dirty="0" smtClean="0"/>
              <a:t>is selected, stick </a:t>
            </a:r>
            <a:r>
              <a:rPr lang="en-AU" sz="2000" dirty="0"/>
              <a:t>with it until </a:t>
            </a:r>
            <a:r>
              <a:rPr lang="en-AU" sz="2000" dirty="0" smtClean="0"/>
              <a:t>you </a:t>
            </a:r>
            <a:r>
              <a:rPr lang="en-AU" sz="2000" dirty="0"/>
              <a:t>have reaped all of its rewards; or until </a:t>
            </a:r>
            <a:r>
              <a:rPr lang="en-AU" sz="2000" dirty="0" smtClean="0"/>
              <a:t>your tribunal’s maturity has </a:t>
            </a:r>
            <a:r>
              <a:rPr lang="en-AU" sz="2000" dirty="0"/>
              <a:t>outgrown </a:t>
            </a:r>
            <a:r>
              <a:rPr lang="en-AU" sz="2000" dirty="0" smtClean="0"/>
              <a:t>it</a:t>
            </a: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392605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9" t="11636" r="29944" b="79977"/>
          <a:stretch/>
        </p:blipFill>
        <p:spPr bwMode="auto">
          <a:xfrm>
            <a:off x="31948" y="44624"/>
            <a:ext cx="9076555" cy="1409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9" t="80938" r="29944" b="11081"/>
          <a:stretch/>
        </p:blipFill>
        <p:spPr bwMode="auto">
          <a:xfrm>
            <a:off x="31948" y="1412776"/>
            <a:ext cx="9076556" cy="124341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899592" y="2924944"/>
            <a:ext cx="7416824" cy="18620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AU" sz="2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Applying the Framework for Tribunal Excellence</a:t>
            </a:r>
            <a:endParaRPr lang="en-AU" sz="1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AU" sz="2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&amp; Measuring Performance</a:t>
            </a:r>
            <a:endParaRPr lang="en-AU" sz="1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AU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AU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Mike Vallance</a:t>
            </a:r>
            <a:endParaRPr lang="en-AU" sz="1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AU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Manager, International Framework for Court Excellence, Supreme Court of Victoria</a:t>
            </a:r>
          </a:p>
          <a:p>
            <a:pPr>
              <a:spcAft>
                <a:spcPts val="0"/>
              </a:spcAft>
            </a:pPr>
            <a:r>
              <a:rPr lang="en-AU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and</a:t>
            </a:r>
          </a:p>
          <a:p>
            <a:pPr>
              <a:spcAft>
                <a:spcPts val="0"/>
              </a:spcAft>
            </a:pPr>
            <a:r>
              <a:rPr lang="en-AU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Manager, International Framework for Judicial Support Excellence, Court Services Victoria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44154" y="5385990"/>
            <a:ext cx="34556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5400" dirty="0" smtClean="0"/>
              <a:t>Thank You</a:t>
            </a:r>
            <a:endParaRPr lang="en-AU" sz="5400" dirty="0"/>
          </a:p>
        </p:txBody>
      </p:sp>
    </p:spTree>
    <p:extLst>
      <p:ext uri="{BB962C8B-B14F-4D97-AF65-F5344CB8AC3E}">
        <p14:creationId xmlns:p14="http://schemas.microsoft.com/office/powerpoint/2010/main" val="16093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849" y="44624"/>
            <a:ext cx="84123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/>
              <a:t>Applying the Framework for Tribunal Excellence</a:t>
            </a:r>
          </a:p>
          <a:p>
            <a:pPr algn="ctr"/>
            <a:r>
              <a:rPr lang="en-AU" sz="2800" b="1" dirty="0" smtClean="0"/>
              <a:t>&amp; Measuring Performance</a:t>
            </a:r>
            <a:endParaRPr lang="en-AU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359532" y="1773238"/>
            <a:ext cx="8424936" cy="1354217"/>
          </a:xfrm>
          <a:prstGeom prst="rect">
            <a:avLst/>
          </a:prstGeom>
          <a:solidFill>
            <a:srgbClr val="E7E5D3"/>
          </a:solidFill>
        </p:spPr>
        <p:txBody>
          <a:bodyPr wrap="square">
            <a:spAutoFit/>
          </a:bodyPr>
          <a:lstStyle/>
          <a:p>
            <a:pPr algn="ctr"/>
            <a:endParaRPr lang="en-AU" sz="1000" b="1" dirty="0" smtClean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AU" sz="3200" b="1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Delivering Important Public Value</a:t>
            </a:r>
          </a:p>
          <a:p>
            <a:pPr algn="ctr"/>
            <a:endParaRPr lang="en-AU" sz="1000" b="1" dirty="0" smtClean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AU" sz="20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[why the Framework is a valuable tool]</a:t>
            </a:r>
          </a:p>
          <a:p>
            <a:pPr algn="ctr"/>
            <a:endParaRPr lang="en-AU" sz="1000" b="1" dirty="0" smtClean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9532" y="3501008"/>
            <a:ext cx="8424936" cy="1354217"/>
          </a:xfrm>
          <a:prstGeom prst="rect">
            <a:avLst/>
          </a:prstGeom>
          <a:solidFill>
            <a:srgbClr val="DDE9F7"/>
          </a:solidFill>
        </p:spPr>
        <p:txBody>
          <a:bodyPr wrap="square">
            <a:spAutoFit/>
          </a:bodyPr>
          <a:lstStyle/>
          <a:p>
            <a:pPr algn="ctr"/>
            <a:endParaRPr lang="en-AU" sz="1000" b="1" dirty="0" smtClean="0">
              <a:solidFill>
                <a:srgbClr val="0000FF"/>
              </a:solidFill>
            </a:endParaRPr>
          </a:p>
          <a:p>
            <a:pPr algn="ctr"/>
            <a:r>
              <a:rPr lang="en-AU" sz="3200" b="1" dirty="0" smtClean="0">
                <a:solidFill>
                  <a:srgbClr val="0000FF"/>
                </a:solidFill>
              </a:rPr>
              <a:t>Tribunal Values and Culture</a:t>
            </a:r>
          </a:p>
          <a:p>
            <a:pPr algn="ctr"/>
            <a:endParaRPr lang="en-AU" sz="1000" b="1" dirty="0" smtClean="0">
              <a:solidFill>
                <a:srgbClr val="0000FF"/>
              </a:solidFill>
            </a:endParaRPr>
          </a:p>
          <a:p>
            <a:pPr algn="ctr"/>
            <a:r>
              <a:rPr lang="en-AU" sz="2000" dirty="0" smtClean="0">
                <a:solidFill>
                  <a:srgbClr val="0000FF"/>
                </a:solidFill>
              </a:rPr>
              <a:t>[a fundamental of tribunal excellence]</a:t>
            </a:r>
            <a:endParaRPr lang="en-AU" sz="2000" dirty="0">
              <a:solidFill>
                <a:srgbClr val="0000FF"/>
              </a:solidFill>
            </a:endParaRPr>
          </a:p>
          <a:p>
            <a:pPr algn="ctr"/>
            <a:endParaRPr lang="en-AU" sz="1000" b="1" dirty="0" smtClean="0">
              <a:solidFill>
                <a:srgbClr val="0000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9532" y="5229200"/>
            <a:ext cx="8424936" cy="1354217"/>
          </a:xfrm>
          <a:prstGeom prst="rect">
            <a:avLst/>
          </a:prstGeom>
          <a:solidFill>
            <a:srgbClr val="F6E8D6"/>
          </a:solidFill>
        </p:spPr>
        <p:txBody>
          <a:bodyPr wrap="square">
            <a:spAutoFit/>
          </a:bodyPr>
          <a:lstStyle/>
          <a:p>
            <a:pPr algn="ctr"/>
            <a:endParaRPr lang="en-AU" sz="1000" b="1" dirty="0" smtClean="0">
              <a:solidFill>
                <a:srgbClr val="FF0000"/>
              </a:solidFill>
            </a:endParaRPr>
          </a:p>
          <a:p>
            <a:pPr algn="ctr"/>
            <a:r>
              <a:rPr lang="en-AU" sz="3200" b="1" dirty="0" smtClean="0">
                <a:solidFill>
                  <a:srgbClr val="FF0000"/>
                </a:solidFill>
              </a:rPr>
              <a:t>Measuring and Managing Performance</a:t>
            </a:r>
          </a:p>
          <a:p>
            <a:pPr algn="ctr"/>
            <a:endParaRPr lang="en-AU" sz="1000" b="1" dirty="0" smtClean="0">
              <a:solidFill>
                <a:srgbClr val="FF0000"/>
              </a:solidFill>
            </a:endParaRPr>
          </a:p>
          <a:p>
            <a:pPr algn="ctr"/>
            <a:r>
              <a:rPr lang="en-AU" sz="2000" dirty="0" smtClean="0">
                <a:solidFill>
                  <a:srgbClr val="FF0000"/>
                </a:solidFill>
              </a:rPr>
              <a:t>[the mark of an excellent tribunal]</a:t>
            </a:r>
            <a:endParaRPr lang="en-AU" sz="2000" dirty="0">
              <a:solidFill>
                <a:srgbClr val="FF0000"/>
              </a:solidFill>
            </a:endParaRPr>
          </a:p>
          <a:p>
            <a:pPr algn="ctr"/>
            <a:endParaRPr lang="en-AU" sz="10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3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849" y="44624"/>
            <a:ext cx="84123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/>
              <a:t>Applying the Framework for Tribunal Excellence</a:t>
            </a:r>
          </a:p>
          <a:p>
            <a:pPr algn="ctr"/>
            <a:r>
              <a:rPr lang="en-AU" sz="2800" b="1" dirty="0" smtClean="0"/>
              <a:t>&amp; Measuring Performance</a:t>
            </a:r>
            <a:endParaRPr lang="en-AU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359532" y="1773238"/>
            <a:ext cx="8424936" cy="1354217"/>
          </a:xfrm>
          <a:prstGeom prst="rect">
            <a:avLst/>
          </a:prstGeom>
          <a:solidFill>
            <a:srgbClr val="E7E5D3"/>
          </a:solidFill>
        </p:spPr>
        <p:txBody>
          <a:bodyPr wrap="square">
            <a:spAutoFit/>
          </a:bodyPr>
          <a:lstStyle/>
          <a:p>
            <a:pPr algn="ctr"/>
            <a:endParaRPr lang="en-AU" sz="1000" b="1" dirty="0" smtClean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AU" sz="3200" b="1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Delivering Important Public Value</a:t>
            </a:r>
          </a:p>
          <a:p>
            <a:pPr algn="ctr"/>
            <a:endParaRPr lang="en-AU" sz="1000" b="1" dirty="0" smtClean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AU" sz="20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[why the Framework is a valuable tool]</a:t>
            </a:r>
          </a:p>
          <a:p>
            <a:pPr algn="ctr"/>
            <a:endParaRPr lang="en-AU" sz="1000" b="1" dirty="0" smtClean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22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5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5007" y="44624"/>
            <a:ext cx="58939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>
                <a:solidFill>
                  <a:srgbClr val="981E32"/>
                </a:solidFill>
              </a:rPr>
              <a:t>Delivering Important Public Value</a:t>
            </a:r>
            <a:endParaRPr lang="en-AU" sz="2800" b="1" dirty="0">
              <a:solidFill>
                <a:srgbClr val="981E3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9532" y="1773238"/>
            <a:ext cx="8424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Delivering important public value is the most </a:t>
            </a: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significant outcome for all tribunals, regardless of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jurisdiction </a:t>
            </a: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or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environment</a:t>
            </a:r>
          </a:p>
          <a:p>
            <a:endParaRPr lang="en-AU" sz="20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AU" sz="20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AU" sz="20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Usually = ‘</a:t>
            </a:r>
            <a:r>
              <a:rPr lang="en-AU" sz="2000" i="1" dirty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quick, cheap and relatively informal resolution of disputes</a:t>
            </a:r>
            <a:r>
              <a:rPr lang="en-AU" sz="20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’</a:t>
            </a:r>
            <a:endParaRPr lang="en-AU" sz="2000" dirty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AU" sz="20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AU" sz="20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To </a:t>
            </a: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sustain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delivery of important public value </a:t>
            </a:r>
            <a:r>
              <a:rPr lang="en-AU" sz="2000" u="sng" dirty="0">
                <a:latin typeface="Arial" panose="020B0604020202020204" pitchFamily="34" charset="0"/>
                <a:ea typeface="Calibri" panose="020F0502020204030204" pitchFamily="34" charset="0"/>
              </a:rPr>
              <a:t>all</a:t>
            </a: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tribunal operations </a:t>
            </a: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must be second to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none</a:t>
            </a:r>
            <a:endParaRPr lang="en-AU" sz="20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66349" y="908720"/>
            <a:ext cx="50113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000" b="1" dirty="0" smtClean="0">
                <a:solidFill>
                  <a:srgbClr val="981E32"/>
                </a:solidFill>
              </a:rPr>
              <a:t>Putting the Framework into Perspective</a:t>
            </a:r>
            <a:endParaRPr lang="en-AU" sz="2000" b="1" dirty="0">
              <a:solidFill>
                <a:srgbClr val="981E3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9532" y="5157192"/>
            <a:ext cx="8424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28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To </a:t>
            </a:r>
            <a:r>
              <a:rPr lang="en-AU" sz="28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successfully deliver important public value tribunal leaders </a:t>
            </a:r>
            <a:r>
              <a:rPr lang="en-AU" sz="2800" dirty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will </a:t>
            </a:r>
            <a:r>
              <a:rPr lang="en-AU" sz="28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need </a:t>
            </a:r>
            <a:r>
              <a:rPr lang="en-AU" sz="2800" dirty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assistance of management </a:t>
            </a:r>
            <a:r>
              <a:rPr lang="en-AU" sz="28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tools</a:t>
            </a:r>
            <a:endParaRPr lang="en-AU" sz="2800" dirty="0">
              <a:solidFill>
                <a:srgbClr val="981E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840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5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43708" y="1773238"/>
            <a:ext cx="5256584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Knowledge Management Framework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Project Management Framework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Performance Management Framework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Balanced Scorecard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Customer Service Framework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Stakeholder Model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Risk Assessment Framework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Information Management Framework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Competency Framework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Governance Framework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Compliance Framework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Leadership and Management Framework</a:t>
            </a:r>
            <a:endParaRPr lang="en-AU" sz="2000" dirty="0">
              <a:solidFill>
                <a:srgbClr val="981E3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73411" y="868650"/>
            <a:ext cx="41971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000" b="1" dirty="0" smtClean="0">
                <a:solidFill>
                  <a:srgbClr val="981E32"/>
                </a:solidFill>
              </a:rPr>
              <a:t>Area-Specific Management Tools</a:t>
            </a:r>
            <a:endParaRPr lang="en-AU" sz="2000" b="1" dirty="0">
              <a:solidFill>
                <a:srgbClr val="981E3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25007" y="44624"/>
            <a:ext cx="58939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>
                <a:solidFill>
                  <a:srgbClr val="981E32"/>
                </a:solidFill>
              </a:rPr>
              <a:t>Delivering Important Public Value</a:t>
            </a:r>
            <a:endParaRPr lang="en-AU" sz="2800" b="1" dirty="0">
              <a:solidFill>
                <a:srgbClr val="981E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29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5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5007" y="44624"/>
            <a:ext cx="58939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>
                <a:solidFill>
                  <a:srgbClr val="981E32"/>
                </a:solidFill>
              </a:rPr>
              <a:t>Delivering Important Public Value</a:t>
            </a:r>
            <a:endParaRPr lang="en-AU" sz="2800" b="1" dirty="0">
              <a:solidFill>
                <a:srgbClr val="981E3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74421" y="908720"/>
            <a:ext cx="47951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000" b="1" dirty="0" smtClean="0">
                <a:solidFill>
                  <a:srgbClr val="981E32"/>
                </a:solidFill>
              </a:rPr>
              <a:t>The ‘holistic’ nature of the Framework</a:t>
            </a:r>
            <a:endParaRPr lang="en-AU" sz="2000" b="1" dirty="0">
              <a:solidFill>
                <a:srgbClr val="981E3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504" y="1773238"/>
            <a:ext cx="892899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Recommends tribunals </a:t>
            </a: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examine (or assess) </a:t>
            </a:r>
            <a:r>
              <a:rPr lang="en-AU" sz="2000" u="sng" dirty="0">
                <a:latin typeface="Arial" panose="020B0604020202020204" pitchFamily="34" charset="0"/>
                <a:ea typeface="Calibri" panose="020F0502020204030204" pitchFamily="34" charset="0"/>
              </a:rPr>
              <a:t>all</a:t>
            </a: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operations at </a:t>
            </a: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the same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time;</a:t>
            </a:r>
          </a:p>
          <a:p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and, based </a:t>
            </a: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on this balanced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view, prioritise improvement efforts</a:t>
            </a:r>
          </a:p>
          <a:p>
            <a:endParaRPr lang="en-AU" sz="20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AU" sz="20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AU" sz="20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Binds </a:t>
            </a:r>
            <a:r>
              <a:rPr lang="en-AU" sz="20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area-specific frameworks into a single, clear management approach</a:t>
            </a:r>
          </a:p>
          <a:p>
            <a:endParaRPr lang="en-AU" sz="2000" dirty="0">
              <a:solidFill>
                <a:srgbClr val="981E3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AU" sz="2000" dirty="0" smtClean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AU" sz="2000" dirty="0"/>
              <a:t>Transitions tribunals from being ‘tribunal-centric’ to being ‘service-centric</a:t>
            </a:r>
            <a:r>
              <a:rPr lang="en-AU" sz="2000" dirty="0" smtClean="0"/>
              <a:t>’</a:t>
            </a:r>
          </a:p>
          <a:p>
            <a:endParaRPr lang="en-AU" sz="20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AU" sz="20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AU" sz="20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Elevates </a:t>
            </a:r>
            <a:r>
              <a:rPr lang="en-AU" sz="2000" dirty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importance of the Framework to simply being:</a:t>
            </a:r>
          </a:p>
          <a:p>
            <a:endParaRPr lang="en-AU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AU" sz="2800" dirty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‘</a:t>
            </a:r>
            <a:r>
              <a:rPr lang="en-AU" sz="2800" i="1" dirty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way we do things around here</a:t>
            </a:r>
            <a:r>
              <a:rPr lang="en-AU" sz="28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’</a:t>
            </a:r>
            <a:endParaRPr lang="en-AU" sz="2800" dirty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71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5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1773238"/>
            <a:ext cx="7560840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Knowledge Management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Framework		</a:t>
            </a:r>
            <a:r>
              <a:rPr lang="en-AU" sz="20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Area 5</a:t>
            </a:r>
            <a:endParaRPr lang="en-AU" sz="2000" dirty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Project Management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Framework		</a:t>
            </a:r>
            <a:r>
              <a:rPr lang="en-AU" sz="20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Area 2</a:t>
            </a:r>
            <a:endParaRPr lang="en-AU" sz="2000" dirty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Performance Management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Framework	</a:t>
            </a:r>
            <a:r>
              <a:rPr lang="en-AU" sz="20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Area 2, 6, 7 &amp; 8</a:t>
            </a:r>
            <a:endParaRPr lang="en-AU" sz="2000" dirty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The Balanced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Scorecard			</a:t>
            </a:r>
            <a:r>
              <a:rPr lang="en-AU" sz="20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Area 2, 6, 7 &amp; 8</a:t>
            </a:r>
            <a:endParaRPr lang="en-AU" sz="2000" dirty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Customer Service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Framework		</a:t>
            </a:r>
            <a:r>
              <a:rPr lang="en-AU" sz="20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Area 6 &amp; 8</a:t>
            </a:r>
            <a:endParaRPr lang="en-AU" sz="2000" dirty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The Stakeholder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Model			</a:t>
            </a:r>
            <a:r>
              <a:rPr lang="en-AU" sz="20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Area 6 &amp; 8</a:t>
            </a:r>
            <a:endParaRPr lang="en-AU" sz="2000" dirty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Risk Assessment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Framework			</a:t>
            </a:r>
            <a:r>
              <a:rPr lang="en-AU" sz="20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Area 2</a:t>
            </a:r>
            <a:endParaRPr lang="en-AU" sz="2000" dirty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Information Management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Framework		</a:t>
            </a:r>
            <a:r>
              <a:rPr lang="en-AU" sz="20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Area 4 &amp; 7</a:t>
            </a:r>
            <a:endParaRPr lang="en-AU" sz="2000" dirty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Competency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Framework			</a:t>
            </a:r>
            <a:r>
              <a:rPr lang="en-AU" sz="20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Area 3 &amp; 5</a:t>
            </a:r>
            <a:endParaRPr lang="en-AU" sz="2000" dirty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Governance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Framework			</a:t>
            </a:r>
            <a:r>
              <a:rPr lang="en-AU" sz="20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Area 1 &amp; 2</a:t>
            </a:r>
            <a:endParaRPr lang="en-AU" sz="2000" dirty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Compliance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Framework			</a:t>
            </a:r>
            <a:r>
              <a:rPr lang="en-AU" sz="20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Area 1, 2 &amp; 6</a:t>
            </a:r>
            <a:endParaRPr lang="en-AU" sz="2000" dirty="0">
              <a:solidFill>
                <a:srgbClr val="981E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AU" sz="2000" dirty="0">
                <a:latin typeface="Arial" panose="020B0604020202020204" pitchFamily="34" charset="0"/>
                <a:ea typeface="Calibri" panose="020F0502020204030204" pitchFamily="34" charset="0"/>
              </a:rPr>
              <a:t>Leadership and Management </a:t>
            </a:r>
            <a:r>
              <a:rPr lang="en-A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Framework	</a:t>
            </a:r>
            <a:r>
              <a:rPr lang="en-AU" sz="2000" dirty="0" smtClean="0">
                <a:solidFill>
                  <a:srgbClr val="981E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Area 2</a:t>
            </a:r>
            <a:endParaRPr lang="en-AU" sz="2000" dirty="0">
              <a:solidFill>
                <a:srgbClr val="981E3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25007" y="44624"/>
            <a:ext cx="58939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>
                <a:solidFill>
                  <a:srgbClr val="981E32"/>
                </a:solidFill>
              </a:rPr>
              <a:t>Delivering Important Public Value</a:t>
            </a:r>
            <a:endParaRPr lang="en-AU" sz="2800" b="1" dirty="0">
              <a:solidFill>
                <a:srgbClr val="981E3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48959" y="908720"/>
            <a:ext cx="56460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000" b="1" dirty="0" smtClean="0">
                <a:solidFill>
                  <a:srgbClr val="981E32"/>
                </a:solidFill>
              </a:rPr>
              <a:t>The way we do things around here - it all fits</a:t>
            </a:r>
            <a:endParaRPr lang="en-AU" sz="2000" b="1" dirty="0">
              <a:solidFill>
                <a:srgbClr val="981E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4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5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5007" y="44624"/>
            <a:ext cx="58939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 smtClean="0">
                <a:solidFill>
                  <a:srgbClr val="981E32"/>
                </a:solidFill>
              </a:rPr>
              <a:t>Delivering Important Public Value</a:t>
            </a:r>
            <a:endParaRPr lang="en-AU" sz="2800" b="1" dirty="0">
              <a:solidFill>
                <a:srgbClr val="981E3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82521" y="908720"/>
            <a:ext cx="29789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000" b="1" dirty="0" smtClean="0">
                <a:solidFill>
                  <a:srgbClr val="981E32"/>
                </a:solidFill>
              </a:rPr>
              <a:t>Tribunal Independence</a:t>
            </a:r>
            <a:endParaRPr lang="en-AU" sz="2000" b="1" dirty="0">
              <a:solidFill>
                <a:srgbClr val="981E3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504" y="1773238"/>
            <a:ext cx="8928992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2000" dirty="0" smtClean="0"/>
              <a:t>The </a:t>
            </a:r>
            <a:r>
              <a:rPr lang="en-AU" sz="2000" dirty="0"/>
              <a:t>Framework suggests that </a:t>
            </a:r>
            <a:r>
              <a:rPr lang="en-AU" sz="2000" dirty="0" smtClean="0"/>
              <a:t>tribunals, as part of the Executive, </a:t>
            </a:r>
            <a:r>
              <a:rPr lang="en-AU" sz="2000" dirty="0"/>
              <a:t>have to fight hard to </a:t>
            </a:r>
            <a:r>
              <a:rPr lang="en-AU" sz="2000" u="sng" dirty="0"/>
              <a:t>look</a:t>
            </a:r>
            <a:r>
              <a:rPr lang="en-AU" sz="2000" dirty="0"/>
              <a:t> and </a:t>
            </a:r>
            <a:r>
              <a:rPr lang="en-AU" sz="2000" u="sng" dirty="0"/>
              <a:t>be</a:t>
            </a:r>
            <a:r>
              <a:rPr lang="en-AU" sz="2000" dirty="0"/>
              <a:t> independent from their host departments</a:t>
            </a:r>
          </a:p>
          <a:p>
            <a:pPr algn="ctr"/>
            <a:endParaRPr lang="en-AU" sz="1000" dirty="0" smtClean="0"/>
          </a:p>
          <a:p>
            <a:pPr algn="ctr"/>
            <a:endParaRPr lang="en-AU" sz="2800" b="1" dirty="0" smtClean="0"/>
          </a:p>
          <a:p>
            <a:pPr algn="ctr"/>
            <a:endParaRPr lang="en-AU" sz="2800" dirty="0"/>
          </a:p>
          <a:p>
            <a:pPr algn="ctr"/>
            <a:endParaRPr lang="en-AU" sz="2800" dirty="0" smtClean="0"/>
          </a:p>
          <a:p>
            <a:pPr algn="ctr"/>
            <a:endParaRPr lang="en-AU" sz="2000" dirty="0"/>
          </a:p>
          <a:p>
            <a:pPr algn="ctr"/>
            <a:r>
              <a:rPr lang="en-AU" sz="2000" dirty="0" smtClean="0"/>
              <a:t>The Framework suggests tribunal users and </a:t>
            </a:r>
            <a:r>
              <a:rPr lang="en-AU" sz="2000" dirty="0"/>
              <a:t>the community </a:t>
            </a:r>
            <a:r>
              <a:rPr lang="en-AU" sz="2000" dirty="0" smtClean="0"/>
              <a:t>would </a:t>
            </a:r>
            <a:r>
              <a:rPr lang="en-AU" sz="2000" u="sng" dirty="0"/>
              <a:t>expect</a:t>
            </a:r>
            <a:r>
              <a:rPr lang="en-AU" sz="2000" dirty="0"/>
              <a:t> </a:t>
            </a:r>
            <a:r>
              <a:rPr lang="en-AU" sz="2000" dirty="0" smtClean="0"/>
              <a:t>excellence and the responsible Minister would </a:t>
            </a:r>
            <a:r>
              <a:rPr lang="en-AU" sz="2000" u="sng" dirty="0" smtClean="0"/>
              <a:t>demand</a:t>
            </a:r>
            <a:r>
              <a:rPr lang="en-AU" sz="2000" dirty="0" smtClean="0"/>
              <a:t> </a:t>
            </a:r>
            <a:r>
              <a:rPr lang="en-AU" sz="2000" dirty="0" smtClean="0"/>
              <a:t>excellence</a:t>
            </a:r>
            <a:endParaRPr lang="en-AU" sz="2000" dirty="0" smtClean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504" y="1773238"/>
            <a:ext cx="8928992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AU" sz="2000" dirty="0" smtClean="0"/>
          </a:p>
          <a:p>
            <a:endParaRPr lang="en-AU" sz="2000" dirty="0"/>
          </a:p>
          <a:p>
            <a:endParaRPr lang="en-AU" sz="1000" dirty="0" smtClean="0"/>
          </a:p>
          <a:p>
            <a:pPr algn="ctr"/>
            <a:r>
              <a:rPr lang="en-US" sz="2800" dirty="0" smtClean="0">
                <a:solidFill>
                  <a:srgbClr val="981E32"/>
                </a:solidFill>
              </a:rPr>
              <a:t>To </a:t>
            </a:r>
            <a:r>
              <a:rPr lang="en-US" sz="2800" dirty="0">
                <a:solidFill>
                  <a:srgbClr val="981E32"/>
                </a:solidFill>
              </a:rPr>
              <a:t>be as independent from </a:t>
            </a:r>
            <a:r>
              <a:rPr lang="en-US" sz="2800" dirty="0" smtClean="0">
                <a:solidFill>
                  <a:srgbClr val="981E32"/>
                </a:solidFill>
              </a:rPr>
              <a:t>your </a:t>
            </a:r>
            <a:r>
              <a:rPr lang="en-US" sz="2800" dirty="0">
                <a:solidFill>
                  <a:srgbClr val="981E32"/>
                </a:solidFill>
              </a:rPr>
              <a:t>host department as possible, </a:t>
            </a:r>
            <a:r>
              <a:rPr lang="en-US" sz="2800" dirty="0" smtClean="0">
                <a:solidFill>
                  <a:srgbClr val="981E32"/>
                </a:solidFill>
              </a:rPr>
              <a:t>you must </a:t>
            </a:r>
            <a:r>
              <a:rPr lang="en-US" sz="2800" dirty="0">
                <a:solidFill>
                  <a:srgbClr val="981E32"/>
                </a:solidFill>
              </a:rPr>
              <a:t>be able to demonstrate that </a:t>
            </a:r>
            <a:r>
              <a:rPr lang="en-US" sz="2800" dirty="0" smtClean="0">
                <a:solidFill>
                  <a:srgbClr val="981E32"/>
                </a:solidFill>
              </a:rPr>
              <a:t>you </a:t>
            </a:r>
            <a:r>
              <a:rPr lang="en-US" sz="2800" dirty="0">
                <a:solidFill>
                  <a:srgbClr val="981E32"/>
                </a:solidFill>
              </a:rPr>
              <a:t>can </a:t>
            </a:r>
            <a:r>
              <a:rPr lang="en-US" sz="2800" u="sng" dirty="0">
                <a:solidFill>
                  <a:srgbClr val="981E32"/>
                </a:solidFill>
              </a:rPr>
              <a:t>competently manage </a:t>
            </a:r>
            <a:r>
              <a:rPr lang="en-US" sz="2800" u="sng" dirty="0" smtClean="0">
                <a:solidFill>
                  <a:srgbClr val="981E32"/>
                </a:solidFill>
              </a:rPr>
              <a:t>your </a:t>
            </a:r>
            <a:r>
              <a:rPr lang="en-US" sz="2800" u="sng" dirty="0">
                <a:solidFill>
                  <a:srgbClr val="981E32"/>
                </a:solidFill>
              </a:rPr>
              <a:t>own </a:t>
            </a:r>
            <a:r>
              <a:rPr lang="en-US" sz="2800" u="sng" dirty="0" smtClean="0">
                <a:solidFill>
                  <a:srgbClr val="981E32"/>
                </a:solidFill>
              </a:rPr>
              <a:t>affairs</a:t>
            </a:r>
            <a:endParaRPr lang="en-AU" sz="2800" u="sng" dirty="0" smtClean="0">
              <a:solidFill>
                <a:srgbClr val="981E3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504" y="4797152"/>
            <a:ext cx="8928992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AU" sz="10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2800" dirty="0">
                <a:solidFill>
                  <a:srgbClr val="981E32"/>
                </a:solidFill>
              </a:rPr>
              <a:t>If </a:t>
            </a:r>
            <a:r>
              <a:rPr lang="en-US" sz="2800" dirty="0" smtClean="0">
                <a:solidFill>
                  <a:srgbClr val="981E32"/>
                </a:solidFill>
              </a:rPr>
              <a:t>you show a </a:t>
            </a:r>
            <a:r>
              <a:rPr lang="en-US" sz="2800" dirty="0">
                <a:solidFill>
                  <a:srgbClr val="981E32"/>
                </a:solidFill>
              </a:rPr>
              <a:t>clear management approach that binds all </a:t>
            </a:r>
            <a:r>
              <a:rPr lang="en-US" sz="2800" dirty="0" smtClean="0">
                <a:solidFill>
                  <a:srgbClr val="981E32"/>
                </a:solidFill>
              </a:rPr>
              <a:t>operations </a:t>
            </a:r>
            <a:r>
              <a:rPr lang="en-US" sz="2800" dirty="0">
                <a:solidFill>
                  <a:srgbClr val="981E32"/>
                </a:solidFill>
              </a:rPr>
              <a:t>together in the pursuit of ‘excellent’ important public value, the government of the day is far less likely to interfere in </a:t>
            </a:r>
            <a:r>
              <a:rPr lang="en-US" sz="2800" dirty="0" smtClean="0">
                <a:solidFill>
                  <a:srgbClr val="981E32"/>
                </a:solidFill>
              </a:rPr>
              <a:t>your </a:t>
            </a:r>
            <a:r>
              <a:rPr lang="en-US" sz="2800" dirty="0">
                <a:solidFill>
                  <a:srgbClr val="981E32"/>
                </a:solidFill>
              </a:rPr>
              <a:t>tribunal’s affairs</a:t>
            </a:r>
            <a:endParaRPr lang="en-AU" sz="2800" dirty="0">
              <a:solidFill>
                <a:srgbClr val="981E3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998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1237</TotalTime>
  <Words>1481</Words>
  <Application>Microsoft Office PowerPoint</Application>
  <PresentationFormat>On-screen Show (4:3)</PresentationFormat>
  <Paragraphs>251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Arial Black</vt:lpstr>
      <vt:lpstr>Calibri</vt:lpstr>
      <vt:lpstr>Symbol</vt:lpstr>
      <vt:lpstr>Times New Roman</vt:lpstr>
      <vt:lpstr>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Victorian Department of Justice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Vallance</dc:creator>
  <cp:lastModifiedBy>Michael Vallance</cp:lastModifiedBy>
  <cp:revision>91</cp:revision>
  <dcterms:created xsi:type="dcterms:W3CDTF">2017-09-22T01:41:44Z</dcterms:created>
  <dcterms:modified xsi:type="dcterms:W3CDTF">2017-09-27T00:46:31Z</dcterms:modified>
</cp:coreProperties>
</file>