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4"/>
  </p:notesMasterIdLst>
  <p:sldIdLst>
    <p:sldId id="258" r:id="rId2"/>
    <p:sldId id="259" r:id="rId3"/>
    <p:sldId id="260" r:id="rId4"/>
    <p:sldId id="261" r:id="rId5"/>
    <p:sldId id="262" r:id="rId6"/>
    <p:sldId id="263" r:id="rId7"/>
    <p:sldId id="265" r:id="rId8"/>
    <p:sldId id="266" r:id="rId9"/>
    <p:sldId id="267" r:id="rId10"/>
    <p:sldId id="268" r:id="rId11"/>
    <p:sldId id="271" r:id="rId12"/>
    <p:sldId id="269" r:id="rId13"/>
    <p:sldId id="270" r:id="rId14"/>
    <p:sldId id="272" r:id="rId15"/>
    <p:sldId id="275" r:id="rId16"/>
    <p:sldId id="273" r:id="rId17"/>
    <p:sldId id="291" r:id="rId18"/>
    <p:sldId id="274" r:id="rId19"/>
    <p:sldId id="277" r:id="rId20"/>
    <p:sldId id="278" r:id="rId21"/>
    <p:sldId id="279" r:id="rId22"/>
    <p:sldId id="280" r:id="rId23"/>
    <p:sldId id="281" r:id="rId24"/>
    <p:sldId id="284" r:id="rId25"/>
    <p:sldId id="285" r:id="rId26"/>
    <p:sldId id="286" r:id="rId27"/>
    <p:sldId id="287" r:id="rId28"/>
    <p:sldId id="288" r:id="rId29"/>
    <p:sldId id="289" r:id="rId30"/>
    <p:sldId id="295" r:id="rId31"/>
    <p:sldId id="294" r:id="rId32"/>
    <p:sldId id="29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6" autoAdjust="0"/>
    <p:restoredTop sz="77473" autoAdjust="0"/>
  </p:normalViewPr>
  <p:slideViewPr>
    <p:cSldViewPr snapToGrid="0">
      <p:cViewPr>
        <p:scale>
          <a:sx n="62" d="100"/>
          <a:sy n="62" d="100"/>
        </p:scale>
        <p:origin x="-768" y="162"/>
      </p:cViewPr>
      <p:guideLst>
        <p:guide orient="horz" pos="2160"/>
        <p:guide pos="3840"/>
      </p:guideLst>
    </p:cSldViewPr>
  </p:slideViewPr>
  <p:notesTextViewPr>
    <p:cViewPr>
      <p:scale>
        <a:sx n="1" d="1"/>
        <a:sy n="1" d="1"/>
      </p:scale>
      <p:origin x="0" y="0"/>
    </p:cViewPr>
  </p:notesTextViewPr>
  <p:sorterViewPr>
    <p:cViewPr>
      <p:scale>
        <a:sx n="100" d="100"/>
        <a:sy n="100" d="100"/>
      </p:scale>
      <p:origin x="0" y="10956"/>
    </p:cViewPr>
  </p:sorterViewPr>
  <p:notesViewPr>
    <p:cSldViewPr snapToGrid="0">
      <p:cViewPr varScale="1">
        <p:scale>
          <a:sx n="50" d="100"/>
          <a:sy n="50" d="100"/>
        </p:scale>
        <p:origin x="2316"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D9A654-A537-4088-9F83-26E439E62E1E}" type="datetimeFigureOut">
              <a:rPr lang="en-AU" smtClean="0"/>
              <a:t>20/11/2018</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DBE48F-AEE8-4F05-821E-C4ABF574BF7F}" type="slidenum">
              <a:rPr lang="en-AU" smtClean="0"/>
              <a:t>‹#›</a:t>
            </a:fld>
            <a:endParaRPr lang="en-AU"/>
          </a:p>
        </p:txBody>
      </p:sp>
    </p:spTree>
    <p:extLst>
      <p:ext uri="{BB962C8B-B14F-4D97-AF65-F5344CB8AC3E}">
        <p14:creationId xmlns:p14="http://schemas.microsoft.com/office/powerpoint/2010/main" val="3743275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DADBAA4D-1DE1-40AC-BCF3-74DA02CC1DC5}" type="slidenum">
              <a:rPr lang="en-AU" smtClean="0"/>
              <a:t>1</a:t>
            </a:fld>
            <a:endParaRPr lang="en-AU"/>
          </a:p>
        </p:txBody>
      </p:sp>
    </p:spTree>
    <p:extLst>
      <p:ext uri="{BB962C8B-B14F-4D97-AF65-F5344CB8AC3E}">
        <p14:creationId xmlns:p14="http://schemas.microsoft.com/office/powerpoint/2010/main" val="2769816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smtClean="0"/>
          </a:p>
          <a:p>
            <a:r>
              <a:rPr lang="en-AU" dirty="0" smtClean="0">
                <a:effectLst/>
              </a:rPr>
              <a:t/>
            </a:r>
            <a:br>
              <a:rPr lang="en-AU" dirty="0" smtClean="0">
                <a:effectLst/>
              </a:rPr>
            </a:br>
            <a:endParaRPr lang="en-AU" dirty="0" smtClean="0">
              <a:effectLst/>
            </a:endParaRPr>
          </a:p>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10</a:t>
            </a:fld>
            <a:endParaRPr lang="en-AU"/>
          </a:p>
        </p:txBody>
      </p:sp>
    </p:spTree>
    <p:extLst>
      <p:ext uri="{BB962C8B-B14F-4D97-AF65-F5344CB8AC3E}">
        <p14:creationId xmlns:p14="http://schemas.microsoft.com/office/powerpoint/2010/main" val="4221006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u="none" strike="noStrike"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11</a:t>
            </a:fld>
            <a:endParaRPr lang="en-AU"/>
          </a:p>
        </p:txBody>
      </p:sp>
    </p:spTree>
    <p:extLst>
      <p:ext uri="{BB962C8B-B14F-4D97-AF65-F5344CB8AC3E}">
        <p14:creationId xmlns:p14="http://schemas.microsoft.com/office/powerpoint/2010/main" val="786374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12</a:t>
            </a:fld>
            <a:endParaRPr lang="en-AU"/>
          </a:p>
        </p:txBody>
      </p:sp>
    </p:spTree>
    <p:extLst>
      <p:ext uri="{BB962C8B-B14F-4D97-AF65-F5344CB8AC3E}">
        <p14:creationId xmlns:p14="http://schemas.microsoft.com/office/powerpoint/2010/main" val="2698294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u="none" strike="noStrike" kern="1200" dirty="0" smtClean="0">
                <a:solidFill>
                  <a:schemeClr val="tx1"/>
                </a:solidFill>
                <a:effectLst/>
                <a:latin typeface="+mn-lt"/>
                <a:ea typeface="+mn-ea"/>
                <a:cs typeface="+mn-cs"/>
              </a:rPr>
              <a:t/>
            </a:r>
            <a:br>
              <a:rPr lang="en-AU" sz="1200" u="none" strike="noStrike" kern="1200" dirty="0" smtClean="0">
                <a:solidFill>
                  <a:schemeClr val="tx1"/>
                </a:solidFill>
                <a:effectLst/>
                <a:latin typeface="+mn-lt"/>
                <a:ea typeface="+mn-ea"/>
                <a:cs typeface="+mn-cs"/>
              </a:rPr>
            </a:br>
            <a:endParaRPr lang="en-AU" baseline="0" dirty="0" smtClean="0"/>
          </a:p>
        </p:txBody>
      </p:sp>
      <p:sp>
        <p:nvSpPr>
          <p:cNvPr id="4" name="Slide Number Placeholder 3"/>
          <p:cNvSpPr>
            <a:spLocks noGrp="1"/>
          </p:cNvSpPr>
          <p:nvPr>
            <p:ph type="sldNum" sz="quarter" idx="10"/>
          </p:nvPr>
        </p:nvSpPr>
        <p:spPr/>
        <p:txBody>
          <a:bodyPr/>
          <a:lstStyle/>
          <a:p>
            <a:fld id="{DADBAA4D-1DE1-40AC-BCF3-74DA02CC1DC5}" type="slidenum">
              <a:rPr lang="en-AU" smtClean="0"/>
              <a:t>13</a:t>
            </a:fld>
            <a:endParaRPr lang="en-AU"/>
          </a:p>
        </p:txBody>
      </p:sp>
    </p:spTree>
    <p:extLst>
      <p:ext uri="{BB962C8B-B14F-4D97-AF65-F5344CB8AC3E}">
        <p14:creationId xmlns:p14="http://schemas.microsoft.com/office/powerpoint/2010/main" val="2562156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14</a:t>
            </a:fld>
            <a:endParaRPr lang="en-AU"/>
          </a:p>
        </p:txBody>
      </p:sp>
    </p:spTree>
    <p:extLst>
      <p:ext uri="{BB962C8B-B14F-4D97-AF65-F5344CB8AC3E}">
        <p14:creationId xmlns:p14="http://schemas.microsoft.com/office/powerpoint/2010/main" val="1013811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15</a:t>
            </a:fld>
            <a:endParaRPr lang="en-AU"/>
          </a:p>
        </p:txBody>
      </p:sp>
    </p:spTree>
    <p:extLst>
      <p:ext uri="{BB962C8B-B14F-4D97-AF65-F5344CB8AC3E}">
        <p14:creationId xmlns:p14="http://schemas.microsoft.com/office/powerpoint/2010/main" val="1517935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16</a:t>
            </a:fld>
            <a:endParaRPr lang="en-AU"/>
          </a:p>
        </p:txBody>
      </p:sp>
    </p:spTree>
    <p:extLst>
      <p:ext uri="{BB962C8B-B14F-4D97-AF65-F5344CB8AC3E}">
        <p14:creationId xmlns:p14="http://schemas.microsoft.com/office/powerpoint/2010/main" val="1480471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18</a:t>
            </a:fld>
            <a:endParaRPr lang="en-AU"/>
          </a:p>
        </p:txBody>
      </p:sp>
    </p:spTree>
    <p:extLst>
      <p:ext uri="{BB962C8B-B14F-4D97-AF65-F5344CB8AC3E}">
        <p14:creationId xmlns:p14="http://schemas.microsoft.com/office/powerpoint/2010/main" val="618115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19</a:t>
            </a:fld>
            <a:endParaRPr lang="en-AU"/>
          </a:p>
        </p:txBody>
      </p:sp>
    </p:spTree>
    <p:extLst>
      <p:ext uri="{BB962C8B-B14F-4D97-AF65-F5344CB8AC3E}">
        <p14:creationId xmlns:p14="http://schemas.microsoft.com/office/powerpoint/2010/main" val="128380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20</a:t>
            </a:fld>
            <a:endParaRPr lang="en-AU"/>
          </a:p>
        </p:txBody>
      </p:sp>
    </p:spTree>
    <p:extLst>
      <p:ext uri="{BB962C8B-B14F-4D97-AF65-F5344CB8AC3E}">
        <p14:creationId xmlns:p14="http://schemas.microsoft.com/office/powerpoint/2010/main" val="385412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i="0" u="none" strike="noStrike" kern="1200" baseline="0" dirty="0" smtClean="0">
              <a:solidFill>
                <a:schemeClr val="tx1"/>
              </a:solidFill>
              <a:latin typeface="+mn-lt"/>
              <a:ea typeface="+mn-ea"/>
              <a:cs typeface="+mn-cs"/>
            </a:endParaRPr>
          </a:p>
          <a:p>
            <a:r>
              <a:rPr lang="en-AU" sz="1200" b="0" i="0" u="none" strike="noStrike" kern="1200" baseline="0" dirty="0" smtClean="0">
                <a:solidFill>
                  <a:schemeClr val="tx1"/>
                </a:solidFill>
                <a:latin typeface="+mn-lt"/>
                <a:ea typeface="+mn-ea"/>
                <a:cs typeface="+mn-cs"/>
              </a:rPr>
              <a:t> </a:t>
            </a:r>
            <a:endParaRPr lang="en-AU" sz="1200" kern="1200" dirty="0" smtClean="0">
              <a:solidFill>
                <a:schemeClr val="tx1"/>
              </a:solidFill>
              <a:effectLst/>
              <a:latin typeface="+mn-lt"/>
              <a:ea typeface="+mn-ea"/>
              <a:cs typeface="+mn-cs"/>
            </a:endParaRPr>
          </a:p>
          <a:p>
            <a:endParaRPr lang="en-A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ADBAA4D-1DE1-40AC-BCF3-74DA02CC1DC5}" type="slidenum">
              <a:rPr lang="en-AU" smtClean="0"/>
              <a:t>2</a:t>
            </a:fld>
            <a:endParaRPr lang="en-AU"/>
          </a:p>
        </p:txBody>
      </p:sp>
    </p:spTree>
    <p:extLst>
      <p:ext uri="{BB962C8B-B14F-4D97-AF65-F5344CB8AC3E}">
        <p14:creationId xmlns:p14="http://schemas.microsoft.com/office/powerpoint/2010/main" val="1410526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21</a:t>
            </a:fld>
            <a:endParaRPr lang="en-AU"/>
          </a:p>
        </p:txBody>
      </p:sp>
    </p:spTree>
    <p:extLst>
      <p:ext uri="{BB962C8B-B14F-4D97-AF65-F5344CB8AC3E}">
        <p14:creationId xmlns:p14="http://schemas.microsoft.com/office/powerpoint/2010/main" val="1508003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22</a:t>
            </a:fld>
            <a:endParaRPr lang="en-AU"/>
          </a:p>
        </p:txBody>
      </p:sp>
    </p:spTree>
    <p:extLst>
      <p:ext uri="{BB962C8B-B14F-4D97-AF65-F5344CB8AC3E}">
        <p14:creationId xmlns:p14="http://schemas.microsoft.com/office/powerpoint/2010/main" val="1707250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23</a:t>
            </a:fld>
            <a:endParaRPr lang="en-AU"/>
          </a:p>
        </p:txBody>
      </p:sp>
    </p:spTree>
    <p:extLst>
      <p:ext uri="{BB962C8B-B14F-4D97-AF65-F5344CB8AC3E}">
        <p14:creationId xmlns:p14="http://schemas.microsoft.com/office/powerpoint/2010/main" val="2976627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ADBAA4D-1DE1-40AC-BCF3-74DA02CC1DC5}" type="slidenum">
              <a:rPr lang="en-AU" smtClean="0"/>
              <a:t>24</a:t>
            </a:fld>
            <a:endParaRPr lang="en-AU"/>
          </a:p>
        </p:txBody>
      </p:sp>
    </p:spTree>
    <p:extLst>
      <p:ext uri="{BB962C8B-B14F-4D97-AF65-F5344CB8AC3E}">
        <p14:creationId xmlns:p14="http://schemas.microsoft.com/office/powerpoint/2010/main" val="7443109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26</a:t>
            </a:fld>
            <a:endParaRPr lang="en-AU"/>
          </a:p>
        </p:txBody>
      </p:sp>
    </p:spTree>
    <p:extLst>
      <p:ext uri="{BB962C8B-B14F-4D97-AF65-F5344CB8AC3E}">
        <p14:creationId xmlns:p14="http://schemas.microsoft.com/office/powerpoint/2010/main" val="556718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27</a:t>
            </a:fld>
            <a:endParaRPr lang="en-AU"/>
          </a:p>
        </p:txBody>
      </p:sp>
    </p:spTree>
    <p:extLst>
      <p:ext uri="{BB962C8B-B14F-4D97-AF65-F5344CB8AC3E}">
        <p14:creationId xmlns:p14="http://schemas.microsoft.com/office/powerpoint/2010/main" val="3648786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i="0" u="none" strike="noStrike" kern="1200" baseline="0" dirty="0" smtClean="0">
              <a:solidFill>
                <a:schemeClr val="tx1"/>
              </a:solidFill>
              <a:latin typeface="+mn-lt"/>
              <a:ea typeface="+mn-ea"/>
              <a:cs typeface="+mn-cs"/>
            </a:endParaRPr>
          </a:p>
          <a:p>
            <a:endParaRPr lang="en-AU" sz="1200" b="0" i="0" u="none" strike="noStrike" kern="1200" baseline="0" dirty="0" smtClean="0">
              <a:solidFill>
                <a:schemeClr val="tx1"/>
              </a:solidFill>
              <a:latin typeface="+mn-lt"/>
              <a:ea typeface="+mn-ea"/>
              <a:cs typeface="+mn-cs"/>
            </a:endParaRPr>
          </a:p>
          <a:p>
            <a:endParaRPr lang="en-AU" sz="1200" b="0" i="0" u="none" strike="noStrike" kern="1200" baseline="0" dirty="0" smtClean="0">
              <a:solidFill>
                <a:schemeClr val="tx1"/>
              </a:solidFill>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28</a:t>
            </a:fld>
            <a:endParaRPr lang="en-AU"/>
          </a:p>
        </p:txBody>
      </p:sp>
    </p:spTree>
    <p:extLst>
      <p:ext uri="{BB962C8B-B14F-4D97-AF65-F5344CB8AC3E}">
        <p14:creationId xmlns:p14="http://schemas.microsoft.com/office/powerpoint/2010/main" val="2261481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29</a:t>
            </a:fld>
            <a:endParaRPr lang="en-AU"/>
          </a:p>
        </p:txBody>
      </p:sp>
    </p:spTree>
    <p:extLst>
      <p:ext uri="{BB962C8B-B14F-4D97-AF65-F5344CB8AC3E}">
        <p14:creationId xmlns:p14="http://schemas.microsoft.com/office/powerpoint/2010/main" val="15463237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CDBE48F-AEE8-4F05-821E-C4ABF574BF7F}" type="slidenum">
              <a:rPr lang="en-AU" smtClean="0"/>
              <a:t>30</a:t>
            </a:fld>
            <a:endParaRPr lang="en-AU"/>
          </a:p>
        </p:txBody>
      </p:sp>
    </p:spTree>
    <p:extLst>
      <p:ext uri="{BB962C8B-B14F-4D97-AF65-F5344CB8AC3E}">
        <p14:creationId xmlns:p14="http://schemas.microsoft.com/office/powerpoint/2010/main" val="4679728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CDBE48F-AEE8-4F05-821E-C4ABF574BF7F}" type="slidenum">
              <a:rPr lang="en-AU" smtClean="0"/>
              <a:t>31</a:t>
            </a:fld>
            <a:endParaRPr lang="en-AU"/>
          </a:p>
        </p:txBody>
      </p:sp>
    </p:spTree>
    <p:extLst>
      <p:ext uri="{BB962C8B-B14F-4D97-AF65-F5344CB8AC3E}">
        <p14:creationId xmlns:p14="http://schemas.microsoft.com/office/powerpoint/2010/main" val="2973089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aseline="0" dirty="0" smtClean="0"/>
          </a:p>
        </p:txBody>
      </p:sp>
      <p:sp>
        <p:nvSpPr>
          <p:cNvPr id="4" name="Slide Number Placeholder 3"/>
          <p:cNvSpPr>
            <a:spLocks noGrp="1"/>
          </p:cNvSpPr>
          <p:nvPr>
            <p:ph type="sldNum" sz="quarter" idx="10"/>
          </p:nvPr>
        </p:nvSpPr>
        <p:spPr/>
        <p:txBody>
          <a:bodyPr/>
          <a:lstStyle/>
          <a:p>
            <a:fld id="{DADBAA4D-1DE1-40AC-BCF3-74DA02CC1DC5}" type="slidenum">
              <a:rPr lang="en-AU" smtClean="0"/>
              <a:t>3</a:t>
            </a:fld>
            <a:endParaRPr lang="en-AU"/>
          </a:p>
        </p:txBody>
      </p:sp>
    </p:spTree>
    <p:extLst>
      <p:ext uri="{BB962C8B-B14F-4D97-AF65-F5344CB8AC3E}">
        <p14:creationId xmlns:p14="http://schemas.microsoft.com/office/powerpoint/2010/main" val="717969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4</a:t>
            </a:fld>
            <a:endParaRPr lang="en-AU"/>
          </a:p>
        </p:txBody>
      </p:sp>
    </p:spTree>
    <p:extLst>
      <p:ext uri="{BB962C8B-B14F-4D97-AF65-F5344CB8AC3E}">
        <p14:creationId xmlns:p14="http://schemas.microsoft.com/office/powerpoint/2010/main" val="4108186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i="0" u="none" strike="noStrike" kern="1200" baseline="0" dirty="0" smtClean="0">
              <a:solidFill>
                <a:schemeClr val="tx1"/>
              </a:solidFill>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5</a:t>
            </a:fld>
            <a:endParaRPr lang="en-AU"/>
          </a:p>
        </p:txBody>
      </p:sp>
    </p:spTree>
    <p:extLst>
      <p:ext uri="{BB962C8B-B14F-4D97-AF65-F5344CB8AC3E}">
        <p14:creationId xmlns:p14="http://schemas.microsoft.com/office/powerpoint/2010/main" val="3360886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ADBAA4D-1DE1-40AC-BCF3-74DA02CC1DC5}" type="slidenum">
              <a:rPr lang="en-AU" smtClean="0"/>
              <a:t>6</a:t>
            </a:fld>
            <a:endParaRPr lang="en-AU"/>
          </a:p>
        </p:txBody>
      </p:sp>
    </p:spTree>
    <p:extLst>
      <p:ext uri="{BB962C8B-B14F-4D97-AF65-F5344CB8AC3E}">
        <p14:creationId xmlns:p14="http://schemas.microsoft.com/office/powerpoint/2010/main" val="2173507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7</a:t>
            </a:fld>
            <a:endParaRPr lang="en-AU"/>
          </a:p>
        </p:txBody>
      </p:sp>
    </p:spTree>
    <p:extLst>
      <p:ext uri="{BB962C8B-B14F-4D97-AF65-F5344CB8AC3E}">
        <p14:creationId xmlns:p14="http://schemas.microsoft.com/office/powerpoint/2010/main" val="1103695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aseline="0" dirty="0" smtClean="0"/>
          </a:p>
          <a:p>
            <a:endParaRPr lang="en-AU" dirty="0"/>
          </a:p>
        </p:txBody>
      </p:sp>
      <p:sp>
        <p:nvSpPr>
          <p:cNvPr id="4" name="Slide Number Placeholder 3"/>
          <p:cNvSpPr>
            <a:spLocks noGrp="1"/>
          </p:cNvSpPr>
          <p:nvPr>
            <p:ph type="sldNum" sz="quarter" idx="10"/>
          </p:nvPr>
        </p:nvSpPr>
        <p:spPr/>
        <p:txBody>
          <a:bodyPr/>
          <a:lstStyle/>
          <a:p>
            <a:fld id="{DADBAA4D-1DE1-40AC-BCF3-74DA02CC1DC5}" type="slidenum">
              <a:rPr lang="en-AU" smtClean="0"/>
              <a:t>8</a:t>
            </a:fld>
            <a:endParaRPr lang="en-AU"/>
          </a:p>
        </p:txBody>
      </p:sp>
    </p:spTree>
    <p:extLst>
      <p:ext uri="{BB962C8B-B14F-4D97-AF65-F5344CB8AC3E}">
        <p14:creationId xmlns:p14="http://schemas.microsoft.com/office/powerpoint/2010/main" val="1090840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CDBE48F-AEE8-4F05-821E-C4ABF574BF7F}" type="slidenum">
              <a:rPr lang="en-AU" smtClean="0"/>
              <a:t>9</a:t>
            </a:fld>
            <a:endParaRPr lang="en-AU"/>
          </a:p>
        </p:txBody>
      </p:sp>
    </p:spTree>
    <p:extLst>
      <p:ext uri="{BB962C8B-B14F-4D97-AF65-F5344CB8AC3E}">
        <p14:creationId xmlns:p14="http://schemas.microsoft.com/office/powerpoint/2010/main" val="2130576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31683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B96413-52A9-4BB9-BED5-D2D8139D21B8}" type="datetimeFigureOut">
              <a:rPr lang="en-AU" smtClean="0"/>
              <a:t>20/11/2018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1704851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37107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2131983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1431641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529052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1438449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3351538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2989805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3815241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1172952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4B96413-52A9-4BB9-BED5-D2D8139D21B8}" type="datetimeFigureOut">
              <a:rPr lang="en-AU" smtClean="0"/>
              <a:t>20/11/2018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327715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4B96413-52A9-4BB9-BED5-D2D8139D21B8}" type="datetimeFigureOut">
              <a:rPr lang="en-AU" smtClean="0"/>
              <a:t>20/11/2018</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3581924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3"/>
          <p:cNvSpPr>
            <a:spLocks noGrp="1"/>
          </p:cNvSpPr>
          <p:nvPr>
            <p:ph type="ftr" sz="quarter" idx="11"/>
          </p:nvPr>
        </p:nvSpPr>
        <p:spPr/>
        <p:txBody>
          <a:bodyPr/>
          <a:lstStyle/>
          <a:p>
            <a:endParaRPr lang="en-AU"/>
          </a:p>
        </p:txBody>
      </p:sp>
      <p:sp>
        <p:nvSpPr>
          <p:cNvPr id="6" name="Slide Number Placeholder 4"/>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810030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2"/>
          <p:cNvSpPr>
            <a:spLocks noGrp="1"/>
          </p:cNvSpPr>
          <p:nvPr>
            <p:ph type="ftr" sz="quarter" idx="11"/>
          </p:nvPr>
        </p:nvSpPr>
        <p:spPr/>
        <p:txBody>
          <a:bodyPr/>
          <a:lstStyle/>
          <a:p>
            <a:endParaRPr lang="en-AU"/>
          </a:p>
        </p:txBody>
      </p:sp>
      <p:sp>
        <p:nvSpPr>
          <p:cNvPr id="6" name="Slide Number Placeholder 3"/>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1675320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64B96413-52A9-4BB9-BED5-D2D8139D21B8}" type="datetimeFigureOut">
              <a:rPr lang="en-AU" smtClean="0"/>
              <a:t>20/11/2018</a:t>
            </a:fld>
            <a:endParaRPr lang="en-AU"/>
          </a:p>
        </p:txBody>
      </p:sp>
      <p:sp>
        <p:nvSpPr>
          <p:cNvPr id="5" name="Footer Placeholder 5"/>
          <p:cNvSpPr>
            <a:spLocks noGrp="1"/>
          </p:cNvSpPr>
          <p:nvPr>
            <p:ph type="ftr" sz="quarter" idx="11"/>
          </p:nvPr>
        </p:nvSpPr>
        <p:spPr/>
        <p:txBody>
          <a:bodyPr/>
          <a:lstStyle/>
          <a:p>
            <a:endParaRPr lang="en-AU"/>
          </a:p>
        </p:txBody>
      </p:sp>
      <p:sp>
        <p:nvSpPr>
          <p:cNvPr id="6" name="Slide Number Placeholder 6"/>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2745649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B96413-52A9-4BB9-BED5-D2D8139D21B8}" type="datetimeFigureOut">
              <a:rPr lang="en-AU" smtClean="0"/>
              <a:t>20/11/2018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97ABD465-42A4-4997-8BE7-E48E00378F2E}" type="slidenum">
              <a:rPr lang="en-AU" smtClean="0"/>
              <a:t>‹#›</a:t>
            </a:fld>
            <a:endParaRPr lang="en-AU"/>
          </a:p>
        </p:txBody>
      </p:sp>
    </p:spTree>
    <p:extLst>
      <p:ext uri="{BB962C8B-B14F-4D97-AF65-F5344CB8AC3E}">
        <p14:creationId xmlns:p14="http://schemas.microsoft.com/office/powerpoint/2010/main" val="1378038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4B96413-52A9-4BB9-BED5-D2D8139D21B8}" type="datetimeFigureOut">
              <a:rPr lang="en-AU" smtClean="0"/>
              <a:t>20/11/2018</a:t>
            </a:fld>
            <a:endParaRPr lang="en-A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A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7ABD465-42A4-4997-8BE7-E48E00378F2E}" type="slidenum">
              <a:rPr lang="en-AU" smtClean="0"/>
              <a:t>‹#›</a:t>
            </a:fld>
            <a:endParaRPr lang="en-AU"/>
          </a:p>
        </p:txBody>
      </p:sp>
    </p:spTree>
    <p:extLst>
      <p:ext uri="{BB962C8B-B14F-4D97-AF65-F5344CB8AC3E}">
        <p14:creationId xmlns:p14="http://schemas.microsoft.com/office/powerpoint/2010/main" val="310268728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faculty.londondeanery.ac.uk/e-learning/appraisal/skilful-questioning-and-active-listening" TargetMode="External"/><Relationship Id="rId2" Type="http://schemas.openxmlformats.org/officeDocument/2006/relationships/hyperlink" Target="http://www.mht.vic.gov.au/wp-content/uploads/2014/07/Solution-focused-hearings-guide.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130426"/>
            <a:ext cx="9644743" cy="1470025"/>
          </a:xfrm>
        </p:spPr>
        <p:txBody>
          <a:bodyPr>
            <a:noAutofit/>
          </a:bodyPr>
          <a:lstStyle/>
          <a:p>
            <a:r>
              <a:rPr lang="en-AU" sz="4800" dirty="0" smtClean="0"/>
              <a:t>Effective Questioning for Eliciting Information from Witnesses in Tribunal Hearings</a:t>
            </a:r>
            <a:endParaRPr lang="en-AU" sz="4800" dirty="0"/>
          </a:p>
        </p:txBody>
      </p:sp>
      <p:sp>
        <p:nvSpPr>
          <p:cNvPr id="3" name="Subtitle 2"/>
          <p:cNvSpPr>
            <a:spLocks noGrp="1"/>
          </p:cNvSpPr>
          <p:nvPr>
            <p:ph type="subTitle" idx="1"/>
          </p:nvPr>
        </p:nvSpPr>
        <p:spPr>
          <a:xfrm>
            <a:off x="1371600" y="3674758"/>
            <a:ext cx="8534400" cy="1752600"/>
          </a:xfrm>
        </p:spPr>
        <p:txBody>
          <a:bodyPr>
            <a:normAutofit lnSpcReduction="10000"/>
          </a:bodyPr>
          <a:lstStyle/>
          <a:p>
            <a:endParaRPr lang="en-AU" dirty="0" smtClean="0"/>
          </a:p>
          <a:p>
            <a:r>
              <a:rPr lang="en-AU" sz="2400" dirty="0" smtClean="0"/>
              <a:t>Angela Dixon, PhD</a:t>
            </a:r>
          </a:p>
          <a:p>
            <a:r>
              <a:rPr lang="en-AU" sz="2400" dirty="0" smtClean="0"/>
              <a:t>Children’s Hospital at Westmead</a:t>
            </a:r>
          </a:p>
          <a:p>
            <a:r>
              <a:rPr lang="en-AU" sz="2400" dirty="0" smtClean="0"/>
              <a:t>Sydney, Australia</a:t>
            </a:r>
            <a:endParaRPr lang="en-AU" sz="2400" dirty="0"/>
          </a:p>
        </p:txBody>
      </p:sp>
    </p:spTree>
    <p:extLst>
      <p:ext uri="{BB962C8B-B14F-4D97-AF65-F5344CB8AC3E}">
        <p14:creationId xmlns:p14="http://schemas.microsoft.com/office/powerpoint/2010/main" val="3176193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r>
            <a:br>
              <a:rPr lang="en-AU" dirty="0" smtClean="0"/>
            </a:br>
            <a:r>
              <a:rPr lang="en-AU" dirty="0" smtClean="0"/>
              <a:t>Use of questions</a:t>
            </a:r>
            <a:endParaRPr lang="en-AU" dirty="0"/>
          </a:p>
        </p:txBody>
      </p:sp>
      <p:sp>
        <p:nvSpPr>
          <p:cNvPr id="3" name="Content Placeholder 2"/>
          <p:cNvSpPr>
            <a:spLocks noGrp="1"/>
          </p:cNvSpPr>
          <p:nvPr>
            <p:ph idx="1"/>
          </p:nvPr>
        </p:nvSpPr>
        <p:spPr>
          <a:xfrm>
            <a:off x="827314" y="2351315"/>
            <a:ext cx="10363200" cy="3962400"/>
          </a:xfrm>
        </p:spPr>
        <p:txBody>
          <a:bodyPr/>
          <a:lstStyle/>
          <a:p>
            <a:r>
              <a:rPr lang="en-AU" dirty="0"/>
              <a:t>Leading questions</a:t>
            </a:r>
          </a:p>
          <a:p>
            <a:pPr lvl="1"/>
            <a:r>
              <a:rPr lang="en-AU" dirty="0"/>
              <a:t>Have limited use in hearings</a:t>
            </a:r>
          </a:p>
          <a:p>
            <a:pPr lvl="1"/>
            <a:endParaRPr lang="en-AU" dirty="0"/>
          </a:p>
          <a:p>
            <a:pPr lvl="1"/>
            <a:r>
              <a:rPr lang="en-AU" i="1" dirty="0"/>
              <a:t>“you have problems with your treatment team, don’t you?”</a:t>
            </a:r>
          </a:p>
          <a:p>
            <a:endParaRPr lang="en-AU" dirty="0"/>
          </a:p>
        </p:txBody>
      </p:sp>
    </p:spTree>
    <p:extLst>
      <p:ext uri="{BB962C8B-B14F-4D97-AF65-F5344CB8AC3E}">
        <p14:creationId xmlns:p14="http://schemas.microsoft.com/office/powerpoint/2010/main" val="3483178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Closed questions</a:t>
            </a:r>
            <a:endParaRPr lang="en-AU" dirty="0"/>
          </a:p>
        </p:txBody>
      </p:sp>
      <p:sp>
        <p:nvSpPr>
          <p:cNvPr id="3" name="Content Placeholder 2"/>
          <p:cNvSpPr>
            <a:spLocks noGrp="1"/>
          </p:cNvSpPr>
          <p:nvPr>
            <p:ph idx="1"/>
          </p:nvPr>
        </p:nvSpPr>
        <p:spPr>
          <a:xfrm>
            <a:off x="544286" y="1763486"/>
            <a:ext cx="11081657" cy="3962400"/>
          </a:xfrm>
        </p:spPr>
        <p:txBody>
          <a:bodyPr/>
          <a:lstStyle/>
          <a:p>
            <a:r>
              <a:rPr lang="en-AU" dirty="0" smtClean="0"/>
              <a:t>usually receive </a:t>
            </a:r>
            <a:r>
              <a:rPr lang="en-AU" dirty="0"/>
              <a:t>a single word or very short, factual answer </a:t>
            </a:r>
            <a:endParaRPr lang="en-AU" dirty="0" smtClean="0"/>
          </a:p>
          <a:p>
            <a:r>
              <a:rPr lang="en-AU" dirty="0" smtClean="0"/>
              <a:t>are </a:t>
            </a:r>
            <a:r>
              <a:rPr lang="en-AU" dirty="0"/>
              <a:t>good for:</a:t>
            </a:r>
          </a:p>
          <a:p>
            <a:pPr lvl="1"/>
            <a:r>
              <a:rPr lang="en-AU" dirty="0"/>
              <a:t>Testing your understanding, or the other person's: "So, if I get this qualification, I will get a raise?"</a:t>
            </a:r>
          </a:p>
          <a:p>
            <a:pPr lvl="1"/>
            <a:r>
              <a:rPr lang="en-AU" dirty="0"/>
              <a:t>Concluding a discussion or making a decision: "Now we know the facts, are we all agreed this is the right course of action?"</a:t>
            </a:r>
          </a:p>
          <a:p>
            <a:pPr lvl="1"/>
            <a:r>
              <a:rPr lang="en-AU" dirty="0"/>
              <a:t>Frame setting: "Are you happy with the service from your bank?"</a:t>
            </a:r>
          </a:p>
          <a:p>
            <a:endParaRPr lang="en-AU" dirty="0"/>
          </a:p>
          <a:p>
            <a:endParaRPr lang="en-AU" dirty="0"/>
          </a:p>
        </p:txBody>
      </p:sp>
    </p:spTree>
    <p:extLst>
      <p:ext uri="{BB962C8B-B14F-4D97-AF65-F5344CB8AC3E}">
        <p14:creationId xmlns:p14="http://schemas.microsoft.com/office/powerpoint/2010/main" val="1721552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Use of questions</a:t>
            </a:r>
            <a:endParaRPr lang="en-AU" dirty="0"/>
          </a:p>
        </p:txBody>
      </p:sp>
      <p:sp>
        <p:nvSpPr>
          <p:cNvPr id="3" name="Content Placeholder 2"/>
          <p:cNvSpPr>
            <a:spLocks noGrp="1"/>
          </p:cNvSpPr>
          <p:nvPr>
            <p:ph idx="1"/>
          </p:nvPr>
        </p:nvSpPr>
        <p:spPr/>
        <p:txBody>
          <a:bodyPr/>
          <a:lstStyle/>
          <a:p>
            <a:r>
              <a:rPr lang="en-AU" dirty="0" smtClean="0"/>
              <a:t>Open questions</a:t>
            </a:r>
          </a:p>
          <a:p>
            <a:pPr lvl="1"/>
            <a:r>
              <a:rPr lang="en-AU" dirty="0" smtClean="0"/>
              <a:t>Are ideal</a:t>
            </a:r>
          </a:p>
          <a:p>
            <a:pPr lvl="1"/>
            <a:r>
              <a:rPr lang="en-AU" dirty="0" smtClean="0"/>
              <a:t>Particularly WHAT and HOW questions</a:t>
            </a:r>
          </a:p>
          <a:p>
            <a:pPr lvl="1"/>
            <a:endParaRPr lang="en-AU" dirty="0" smtClean="0"/>
          </a:p>
          <a:p>
            <a:pPr lvl="2"/>
            <a:r>
              <a:rPr lang="en-AU" dirty="0" smtClean="0"/>
              <a:t>“How </a:t>
            </a:r>
            <a:r>
              <a:rPr lang="en-AU" dirty="0"/>
              <a:t>are you?”  </a:t>
            </a:r>
            <a:r>
              <a:rPr lang="en-AU" dirty="0" smtClean="0"/>
              <a:t>What </a:t>
            </a:r>
            <a:r>
              <a:rPr lang="en-AU" dirty="0"/>
              <a:t>has been happening since your last hearing?  How have you been coping</a:t>
            </a:r>
            <a:r>
              <a:rPr lang="en-AU" dirty="0" smtClean="0"/>
              <a:t>?”</a:t>
            </a:r>
            <a:endParaRPr lang="en-AU" dirty="0"/>
          </a:p>
          <a:p>
            <a:pPr lvl="2"/>
            <a:r>
              <a:rPr lang="en-AU" dirty="0" smtClean="0"/>
              <a:t>“I </a:t>
            </a:r>
            <a:r>
              <a:rPr lang="en-AU" dirty="0"/>
              <a:t>see that you moved house recently.  How is your new accommodation working out for you</a:t>
            </a:r>
            <a:r>
              <a:rPr lang="en-AU" dirty="0" smtClean="0"/>
              <a:t>?”</a:t>
            </a:r>
            <a:endParaRPr lang="en-AU" dirty="0"/>
          </a:p>
          <a:p>
            <a:pPr lvl="1"/>
            <a:endParaRPr lang="en-AU" dirty="0"/>
          </a:p>
        </p:txBody>
      </p:sp>
    </p:spTree>
    <p:extLst>
      <p:ext uri="{BB962C8B-B14F-4D97-AF65-F5344CB8AC3E}">
        <p14:creationId xmlns:p14="http://schemas.microsoft.com/office/powerpoint/2010/main" val="4094982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Open questions</a:t>
            </a:r>
            <a:endParaRPr lang="en-AU" dirty="0"/>
          </a:p>
        </p:txBody>
      </p:sp>
      <p:sp>
        <p:nvSpPr>
          <p:cNvPr id="3" name="Content Placeholder 2"/>
          <p:cNvSpPr>
            <a:spLocks noGrp="1"/>
          </p:cNvSpPr>
          <p:nvPr>
            <p:ph idx="1"/>
          </p:nvPr>
        </p:nvSpPr>
        <p:spPr>
          <a:xfrm>
            <a:off x="914400" y="1915886"/>
            <a:ext cx="10363200" cy="3962400"/>
          </a:xfrm>
        </p:spPr>
        <p:txBody>
          <a:bodyPr/>
          <a:lstStyle/>
          <a:p>
            <a:r>
              <a:rPr lang="en-AU" dirty="0" smtClean="0"/>
              <a:t>elicit </a:t>
            </a:r>
            <a:r>
              <a:rPr lang="en-AU" dirty="0"/>
              <a:t>longer </a:t>
            </a:r>
            <a:r>
              <a:rPr lang="en-AU" dirty="0" smtClean="0"/>
              <a:t>answers  </a:t>
            </a:r>
          </a:p>
          <a:p>
            <a:r>
              <a:rPr lang="en-AU" dirty="0" smtClean="0"/>
              <a:t>are </a:t>
            </a:r>
            <a:r>
              <a:rPr lang="en-AU" dirty="0"/>
              <a:t>good for:</a:t>
            </a:r>
          </a:p>
          <a:p>
            <a:pPr lvl="1"/>
            <a:r>
              <a:rPr lang="en-AU" dirty="0"/>
              <a:t>Developing an open conversation: "What did you get up to on vacation?"</a:t>
            </a:r>
          </a:p>
          <a:p>
            <a:pPr lvl="1"/>
            <a:r>
              <a:rPr lang="en-AU" dirty="0"/>
              <a:t>Finding out more detail: "What else do we need to do to make this a success?"</a:t>
            </a:r>
          </a:p>
          <a:p>
            <a:pPr lvl="1"/>
            <a:r>
              <a:rPr lang="en-AU" dirty="0"/>
              <a:t>Finding out the other person's opinion or issues: "What do you think about those changes</a:t>
            </a:r>
            <a:r>
              <a:rPr lang="en-AU" dirty="0" smtClean="0"/>
              <a:t>?"</a:t>
            </a:r>
            <a:endParaRPr lang="en-AU" dirty="0"/>
          </a:p>
        </p:txBody>
      </p:sp>
    </p:spTree>
    <p:extLst>
      <p:ext uri="{BB962C8B-B14F-4D97-AF65-F5344CB8AC3E}">
        <p14:creationId xmlns:p14="http://schemas.microsoft.com/office/powerpoint/2010/main" val="756796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72943"/>
            <a:ext cx="10363200" cy="1143000"/>
          </a:xfrm>
        </p:spPr>
        <p:txBody>
          <a:bodyPr/>
          <a:lstStyle/>
          <a:p>
            <a:r>
              <a:rPr lang="en-AU" dirty="0" smtClean="0"/>
              <a:t>Use of questions</a:t>
            </a:r>
            <a:endParaRPr lang="en-AU" dirty="0"/>
          </a:p>
        </p:txBody>
      </p:sp>
      <p:sp>
        <p:nvSpPr>
          <p:cNvPr id="3" name="Content Placeholder 2"/>
          <p:cNvSpPr>
            <a:spLocks noGrp="1"/>
          </p:cNvSpPr>
          <p:nvPr>
            <p:ph idx="1"/>
          </p:nvPr>
        </p:nvSpPr>
        <p:spPr>
          <a:xfrm>
            <a:off x="914400" y="1915943"/>
            <a:ext cx="10363200" cy="3962400"/>
          </a:xfrm>
        </p:spPr>
        <p:txBody>
          <a:bodyPr>
            <a:normAutofit/>
          </a:bodyPr>
          <a:lstStyle/>
          <a:p>
            <a:r>
              <a:rPr lang="en-AU" dirty="0" smtClean="0"/>
              <a:t>Avoid the “why” questions:</a:t>
            </a:r>
          </a:p>
          <a:p>
            <a:pPr lvl="1"/>
            <a:r>
              <a:rPr lang="en-AU" dirty="0" smtClean="0"/>
              <a:t>Can be perceived as being a demand for explanation</a:t>
            </a:r>
          </a:p>
          <a:p>
            <a:pPr marL="457200" lvl="1" indent="0">
              <a:buNone/>
            </a:pPr>
            <a:r>
              <a:rPr lang="en-AU" dirty="0"/>
              <a:t>	</a:t>
            </a:r>
            <a:r>
              <a:rPr lang="en-AU" dirty="0" smtClean="0"/>
              <a:t>		defensiveness </a:t>
            </a:r>
          </a:p>
          <a:p>
            <a:pPr marL="457200" lvl="1" indent="0">
              <a:buNone/>
            </a:pPr>
            <a:r>
              <a:rPr lang="en-AU" sz="2400" b="1" dirty="0" smtClean="0"/>
              <a:t>Compare:</a:t>
            </a:r>
          </a:p>
          <a:p>
            <a:pPr marL="457200" lvl="1" indent="0">
              <a:buNone/>
            </a:pPr>
            <a:r>
              <a:rPr lang="en-AU" sz="2000" i="1" dirty="0" smtClean="0"/>
              <a:t>“why did you stop your medication?” or “why didn’t you keep your appointment with your doctor”</a:t>
            </a:r>
          </a:p>
          <a:p>
            <a:pPr marL="457200" lvl="1" indent="0">
              <a:buNone/>
            </a:pPr>
            <a:r>
              <a:rPr lang="en-AU" sz="2400" b="1" dirty="0" smtClean="0"/>
              <a:t>With:</a:t>
            </a:r>
          </a:p>
          <a:p>
            <a:pPr marL="457200" lvl="1" indent="0">
              <a:buNone/>
            </a:pPr>
            <a:r>
              <a:rPr lang="en-AU" sz="2000" i="1" dirty="0" smtClean="0"/>
              <a:t>“I see that you stopped your medication/This report mentions that you missed an appointment with your doctor. What happened there?/How did that come about?</a:t>
            </a:r>
          </a:p>
          <a:p>
            <a:pPr marL="457200" lvl="1" indent="0">
              <a:buNone/>
            </a:pPr>
            <a:endParaRPr lang="en-AU" sz="2400" i="1" dirty="0"/>
          </a:p>
        </p:txBody>
      </p:sp>
      <p:sp>
        <p:nvSpPr>
          <p:cNvPr id="4" name="Right Arrow 3"/>
          <p:cNvSpPr/>
          <p:nvPr/>
        </p:nvSpPr>
        <p:spPr bwMode="auto">
          <a:xfrm>
            <a:off x="1930794" y="2775284"/>
            <a:ext cx="732195" cy="28366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smtClean="0">
              <a:ln>
                <a:noFill/>
              </a:ln>
              <a:solidFill>
                <a:schemeClr val="tx1"/>
              </a:solidFill>
              <a:effectLst/>
              <a:latin typeface="Times" charset="0"/>
            </a:endParaRPr>
          </a:p>
        </p:txBody>
      </p:sp>
    </p:spTree>
    <p:extLst>
      <p:ext uri="{BB962C8B-B14F-4D97-AF65-F5344CB8AC3E}">
        <p14:creationId xmlns:p14="http://schemas.microsoft.com/office/powerpoint/2010/main" val="2291650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Asking questions about sensitive matters</a:t>
            </a:r>
            <a:endParaRPr lang="en-AU" dirty="0"/>
          </a:p>
        </p:txBody>
      </p:sp>
      <p:sp>
        <p:nvSpPr>
          <p:cNvPr id="3" name="Content Placeholder 2"/>
          <p:cNvSpPr>
            <a:spLocks noGrp="1"/>
          </p:cNvSpPr>
          <p:nvPr>
            <p:ph idx="1"/>
          </p:nvPr>
        </p:nvSpPr>
        <p:spPr/>
        <p:txBody>
          <a:bodyPr/>
          <a:lstStyle/>
          <a:p>
            <a:r>
              <a:rPr lang="en-AU" dirty="0"/>
              <a:t>Explain what information you require</a:t>
            </a:r>
          </a:p>
          <a:p>
            <a:r>
              <a:rPr lang="en-AU" dirty="0"/>
              <a:t>Explain why you need the information</a:t>
            </a:r>
          </a:p>
          <a:p>
            <a:r>
              <a:rPr lang="en-AU" dirty="0"/>
              <a:t>Ask permission to ask the question</a:t>
            </a:r>
          </a:p>
          <a:p>
            <a:r>
              <a:rPr lang="en-AU" dirty="0"/>
              <a:t>Relate it directly to the legal issues if necessary.</a:t>
            </a:r>
          </a:p>
          <a:p>
            <a:endParaRPr lang="en-AU" dirty="0"/>
          </a:p>
        </p:txBody>
      </p:sp>
    </p:spTree>
    <p:extLst>
      <p:ext uri="{BB962C8B-B14F-4D97-AF65-F5344CB8AC3E}">
        <p14:creationId xmlns:p14="http://schemas.microsoft.com/office/powerpoint/2010/main" val="1326297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Funnelling</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08990" y="1491916"/>
            <a:ext cx="7080441" cy="4857183"/>
          </a:xfrm>
          <a:prstGeom prst="rect">
            <a:avLst/>
          </a:prstGeom>
        </p:spPr>
      </p:pic>
    </p:spTree>
    <p:extLst>
      <p:ext uri="{BB962C8B-B14F-4D97-AF65-F5344CB8AC3E}">
        <p14:creationId xmlns:p14="http://schemas.microsoft.com/office/powerpoint/2010/main" val="25480852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Funnelling</a:t>
            </a:r>
          </a:p>
        </p:txBody>
      </p:sp>
      <p:sp>
        <p:nvSpPr>
          <p:cNvPr id="3" name="Content Placeholder 2"/>
          <p:cNvSpPr>
            <a:spLocks noGrp="1"/>
          </p:cNvSpPr>
          <p:nvPr>
            <p:ph idx="1"/>
          </p:nvPr>
        </p:nvSpPr>
        <p:spPr>
          <a:xfrm>
            <a:off x="1103312" y="1379622"/>
            <a:ext cx="9837404" cy="4868778"/>
          </a:xfrm>
        </p:spPr>
        <p:txBody>
          <a:bodyPr>
            <a:normAutofit fontScale="92500" lnSpcReduction="10000"/>
          </a:bodyPr>
          <a:lstStyle/>
          <a:p>
            <a:r>
              <a:rPr lang="en-AU" dirty="0"/>
              <a:t>‘Tell me how you went about…?’ (open)</a:t>
            </a:r>
          </a:p>
          <a:p>
            <a:r>
              <a:rPr lang="en-AU" dirty="0"/>
              <a:t>‘How did you prepare?’ (open – secondary)</a:t>
            </a:r>
          </a:p>
          <a:p>
            <a:r>
              <a:rPr lang="en-AU" dirty="0"/>
              <a:t>‘What was your starting point?’ (probe)</a:t>
            </a:r>
          </a:p>
          <a:p>
            <a:r>
              <a:rPr lang="en-AU" dirty="0"/>
              <a:t>‘So, what happened next?’ (probe)</a:t>
            </a:r>
          </a:p>
          <a:p>
            <a:r>
              <a:rPr lang="en-AU" dirty="0"/>
              <a:t>‘Who else was involved?’ (probe)</a:t>
            </a:r>
          </a:p>
          <a:p>
            <a:r>
              <a:rPr lang="en-AU" dirty="0"/>
              <a:t>‘And how did they respond?’ (probe)</a:t>
            </a:r>
          </a:p>
          <a:p>
            <a:r>
              <a:rPr lang="en-AU" dirty="0"/>
              <a:t>‘What were your thoughts at that stage?’ (probe)</a:t>
            </a:r>
          </a:p>
          <a:p>
            <a:r>
              <a:rPr lang="en-AU" dirty="0"/>
              <a:t>‘What were the main outcomes?’ (probe)</a:t>
            </a:r>
          </a:p>
          <a:p>
            <a:r>
              <a:rPr lang="en-AU" dirty="0"/>
              <a:t>‘So, that took a total of six weeks?’ (closed – clarifying)</a:t>
            </a:r>
          </a:p>
          <a:p>
            <a:r>
              <a:rPr lang="en-AU" dirty="0"/>
              <a:t>‘Was it your idea or someone else’s?’ (closed – clarifying)</a:t>
            </a:r>
          </a:p>
          <a:p>
            <a:r>
              <a:rPr lang="en-AU" dirty="0"/>
              <a:t>‘And the patient made a full recovery?’ (closed – clarifying)</a:t>
            </a:r>
          </a:p>
          <a:p>
            <a:r>
              <a:rPr lang="en-AU" dirty="0"/>
              <a:t>‘So, let me see if I’ve followed you…’ (checking – summary)</a:t>
            </a:r>
          </a:p>
          <a:p>
            <a:endParaRPr lang="en-AU" dirty="0"/>
          </a:p>
        </p:txBody>
      </p:sp>
    </p:spTree>
    <p:extLst>
      <p:ext uri="{BB962C8B-B14F-4D97-AF65-F5344CB8AC3E}">
        <p14:creationId xmlns:p14="http://schemas.microsoft.com/office/powerpoint/2010/main" val="3923313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endParaRPr lang="en-AU"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65757" y="725434"/>
            <a:ext cx="7719561" cy="5295619"/>
          </a:xfrm>
        </p:spPr>
      </p:pic>
    </p:spTree>
    <p:extLst>
      <p:ext uri="{BB962C8B-B14F-4D97-AF65-F5344CB8AC3E}">
        <p14:creationId xmlns:p14="http://schemas.microsoft.com/office/powerpoint/2010/main" val="19802728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The use of single words or phrases</a:t>
            </a:r>
            <a:endParaRPr lang="en-AU" dirty="0"/>
          </a:p>
        </p:txBody>
      </p:sp>
      <p:sp>
        <p:nvSpPr>
          <p:cNvPr id="3" name="Content Placeholder 2"/>
          <p:cNvSpPr>
            <a:spLocks noGrp="1"/>
          </p:cNvSpPr>
          <p:nvPr>
            <p:ph idx="1"/>
          </p:nvPr>
        </p:nvSpPr>
        <p:spPr/>
        <p:txBody>
          <a:bodyPr/>
          <a:lstStyle/>
          <a:p>
            <a:r>
              <a:rPr lang="en-AU" dirty="0" smtClean="0"/>
              <a:t>Can be an effective way of moving dialogue along:</a:t>
            </a:r>
          </a:p>
          <a:p>
            <a:endParaRPr lang="en-AU" dirty="0" smtClean="0"/>
          </a:p>
          <a:p>
            <a:pPr lvl="1"/>
            <a:r>
              <a:rPr lang="en-AU" i="1" dirty="0" smtClean="0"/>
              <a:t>Participant:  I used ice on Friday. It wasn’t good.  I’ve been thinking about what I need to do</a:t>
            </a:r>
          </a:p>
          <a:p>
            <a:pPr lvl="1"/>
            <a:r>
              <a:rPr lang="en-AU" i="1" dirty="0" smtClean="0"/>
              <a:t>Magistrate: What do you need to do?</a:t>
            </a:r>
          </a:p>
          <a:p>
            <a:pPr lvl="1"/>
            <a:r>
              <a:rPr lang="en-AU" i="1" dirty="0" smtClean="0"/>
              <a:t>Participant: What I need to do is stop using</a:t>
            </a:r>
            <a:endParaRPr lang="en-AU" i="1" dirty="0"/>
          </a:p>
        </p:txBody>
      </p:sp>
    </p:spTree>
    <p:extLst>
      <p:ext uri="{BB962C8B-B14F-4D97-AF65-F5344CB8AC3E}">
        <p14:creationId xmlns:p14="http://schemas.microsoft.com/office/powerpoint/2010/main" val="175677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endParaRPr lang="en-AU" dirty="0"/>
          </a:p>
        </p:txBody>
      </p:sp>
      <p:sp>
        <p:nvSpPr>
          <p:cNvPr id="3" name="Content Placeholder 2"/>
          <p:cNvSpPr>
            <a:spLocks noGrp="1"/>
          </p:cNvSpPr>
          <p:nvPr>
            <p:ph idx="1"/>
          </p:nvPr>
        </p:nvSpPr>
        <p:spPr>
          <a:xfrm>
            <a:off x="1947333" y="2133600"/>
            <a:ext cx="8394096" cy="3962400"/>
          </a:xfrm>
        </p:spPr>
        <p:txBody>
          <a:bodyPr/>
          <a:lstStyle/>
          <a:p>
            <a:pPr marL="0" indent="0" algn="ctr">
              <a:buNone/>
            </a:pPr>
            <a:r>
              <a:rPr lang="en-US" sz="3200" i="1" dirty="0"/>
              <a:t>“Judge a man by his questions rather </a:t>
            </a:r>
            <a:r>
              <a:rPr lang="en-US" sz="3200" i="1" dirty="0" smtClean="0"/>
              <a:t>than by </a:t>
            </a:r>
            <a:r>
              <a:rPr lang="en-US" sz="3200" i="1" dirty="0"/>
              <a:t>his answers.” </a:t>
            </a:r>
            <a:endParaRPr lang="en-US" sz="3200" i="1" dirty="0" smtClean="0"/>
          </a:p>
          <a:p>
            <a:pPr marL="0" indent="0" algn="ctr">
              <a:buNone/>
            </a:pPr>
            <a:r>
              <a:rPr lang="en-US" i="1" dirty="0"/>
              <a:t>	</a:t>
            </a:r>
            <a:r>
              <a:rPr lang="en-US" i="1" dirty="0" smtClean="0"/>
              <a:t>			 </a:t>
            </a:r>
          </a:p>
          <a:p>
            <a:pPr marL="0" indent="0" algn="ctr">
              <a:buNone/>
            </a:pPr>
            <a:r>
              <a:rPr lang="en-US" sz="2000" i="1" dirty="0"/>
              <a:t>	</a:t>
            </a:r>
            <a:r>
              <a:rPr lang="en-US" sz="2000" i="1" dirty="0" smtClean="0"/>
              <a:t>							Voltaire</a:t>
            </a:r>
          </a:p>
          <a:p>
            <a:pPr marL="0" indent="0" algn="ctr">
              <a:buNone/>
            </a:pPr>
            <a:r>
              <a:rPr lang="en-US" sz="2000" i="1" dirty="0" smtClean="0"/>
              <a:t>								Pierre-Marc-Gaston, </a:t>
            </a:r>
            <a:r>
              <a:rPr lang="en-US" sz="2000" i="1" dirty="0" err="1" smtClean="0"/>
              <a:t>duc</a:t>
            </a:r>
            <a:r>
              <a:rPr lang="en-US" sz="2000" i="1" dirty="0" smtClean="0"/>
              <a:t> de Levis </a:t>
            </a:r>
          </a:p>
        </p:txBody>
      </p:sp>
      <p:cxnSp>
        <p:nvCxnSpPr>
          <p:cNvPr id="6" name="Straight Connector 5"/>
          <p:cNvCxnSpPr/>
          <p:nvPr/>
        </p:nvCxnSpPr>
        <p:spPr bwMode="auto">
          <a:xfrm>
            <a:off x="7576457" y="3461656"/>
            <a:ext cx="696686" cy="653143"/>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8" name="Straight Connector 7"/>
          <p:cNvCxnSpPr/>
          <p:nvPr/>
        </p:nvCxnSpPr>
        <p:spPr bwMode="auto">
          <a:xfrm flipH="1">
            <a:off x="7576457" y="3461657"/>
            <a:ext cx="696686" cy="653143"/>
          </a:xfrm>
          <a:prstGeom prst="line">
            <a:avLst/>
          </a:prstGeom>
          <a:solidFill>
            <a:schemeClr val="accent1"/>
          </a:solidFill>
          <a:ln w="9525" cap="flat"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val="16526168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Making a statement</a:t>
            </a:r>
            <a:endParaRPr lang="en-AU" dirty="0"/>
          </a:p>
        </p:txBody>
      </p:sp>
      <p:sp>
        <p:nvSpPr>
          <p:cNvPr id="3" name="Content Placeholder 2"/>
          <p:cNvSpPr>
            <a:spLocks noGrp="1"/>
          </p:cNvSpPr>
          <p:nvPr>
            <p:ph idx="1"/>
          </p:nvPr>
        </p:nvSpPr>
        <p:spPr/>
        <p:txBody>
          <a:bodyPr/>
          <a:lstStyle/>
          <a:p>
            <a:r>
              <a:rPr lang="en-AU" dirty="0" smtClean="0"/>
              <a:t>To avoid sounding accusatory, try:</a:t>
            </a:r>
          </a:p>
          <a:p>
            <a:pPr marL="457200" lvl="1" indent="0">
              <a:buNone/>
            </a:pPr>
            <a:r>
              <a:rPr lang="en-AU" dirty="0" smtClean="0"/>
              <a:t>	“I </a:t>
            </a:r>
            <a:r>
              <a:rPr lang="en-AU" dirty="0"/>
              <a:t>am not clear what brought about your relapse</a:t>
            </a:r>
            <a:r>
              <a:rPr lang="en-AU" dirty="0" smtClean="0"/>
              <a:t>”</a:t>
            </a:r>
          </a:p>
          <a:p>
            <a:endParaRPr lang="en-AU" dirty="0" smtClean="0"/>
          </a:p>
          <a:p>
            <a:r>
              <a:rPr lang="en-AU" dirty="0" smtClean="0"/>
              <a:t>Rather than</a:t>
            </a:r>
          </a:p>
          <a:p>
            <a:pPr marL="457200" lvl="1" indent="0">
              <a:buNone/>
            </a:pPr>
            <a:r>
              <a:rPr lang="en-AU" dirty="0" smtClean="0"/>
              <a:t>	“</a:t>
            </a:r>
            <a:r>
              <a:rPr lang="en-AU" dirty="0"/>
              <a:t>W</a:t>
            </a:r>
            <a:r>
              <a:rPr lang="en-AU" dirty="0" smtClean="0"/>
              <a:t>hy did you relapse?”</a:t>
            </a:r>
          </a:p>
        </p:txBody>
      </p:sp>
    </p:spTree>
    <p:extLst>
      <p:ext uri="{BB962C8B-B14F-4D97-AF65-F5344CB8AC3E}">
        <p14:creationId xmlns:p14="http://schemas.microsoft.com/office/powerpoint/2010/main" val="20120318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Other solution-focused techniques</a:t>
            </a:r>
            <a:endParaRPr lang="en-AU" dirty="0"/>
          </a:p>
        </p:txBody>
      </p:sp>
      <p:sp>
        <p:nvSpPr>
          <p:cNvPr id="3" name="Content Placeholder 2"/>
          <p:cNvSpPr>
            <a:spLocks noGrp="1"/>
          </p:cNvSpPr>
          <p:nvPr>
            <p:ph idx="1"/>
          </p:nvPr>
        </p:nvSpPr>
        <p:spPr/>
        <p:txBody>
          <a:bodyPr/>
          <a:lstStyle/>
          <a:p>
            <a:r>
              <a:rPr lang="en-AU" dirty="0" smtClean="0"/>
              <a:t>Paraphrasing </a:t>
            </a:r>
          </a:p>
          <a:p>
            <a:pPr lvl="1"/>
            <a:r>
              <a:rPr lang="en-AU" dirty="0" smtClean="0"/>
              <a:t>Using your own words to repeat back to someone else what they have said</a:t>
            </a:r>
          </a:p>
          <a:p>
            <a:pPr lvl="1"/>
            <a:r>
              <a:rPr lang="en-AU" dirty="0" smtClean="0"/>
              <a:t>Can be used to</a:t>
            </a:r>
          </a:p>
          <a:p>
            <a:pPr lvl="2"/>
            <a:r>
              <a:rPr lang="en-AU" dirty="0" smtClean="0"/>
              <a:t>Clarify what has been said</a:t>
            </a:r>
          </a:p>
          <a:p>
            <a:pPr lvl="2"/>
            <a:r>
              <a:rPr lang="en-AU" dirty="0" smtClean="0"/>
              <a:t>Demonstrate you have listened</a:t>
            </a:r>
          </a:p>
          <a:p>
            <a:pPr lvl="2"/>
            <a:r>
              <a:rPr lang="en-AU" dirty="0" smtClean="0"/>
              <a:t>Demonstrates you care about what the participant thinks and feels</a:t>
            </a:r>
          </a:p>
          <a:p>
            <a:pPr lvl="2"/>
            <a:r>
              <a:rPr lang="en-AU" dirty="0" smtClean="0"/>
              <a:t>Help the participant clarify their thoughts and feelings</a:t>
            </a:r>
          </a:p>
        </p:txBody>
      </p:sp>
    </p:spTree>
    <p:extLst>
      <p:ext uri="{BB962C8B-B14F-4D97-AF65-F5344CB8AC3E}">
        <p14:creationId xmlns:p14="http://schemas.microsoft.com/office/powerpoint/2010/main" val="6616674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Paraphrasing</a:t>
            </a:r>
            <a:endParaRPr lang="en-AU" dirty="0"/>
          </a:p>
        </p:txBody>
      </p:sp>
      <p:sp>
        <p:nvSpPr>
          <p:cNvPr id="3" name="Content Placeholder 2"/>
          <p:cNvSpPr>
            <a:spLocks noGrp="1"/>
          </p:cNvSpPr>
          <p:nvPr>
            <p:ph idx="1"/>
          </p:nvPr>
        </p:nvSpPr>
        <p:spPr/>
        <p:txBody>
          <a:bodyPr/>
          <a:lstStyle/>
          <a:p>
            <a:r>
              <a:rPr lang="en-AU" dirty="0" smtClean="0"/>
              <a:t>“I started hearing the voices again for a while.  But they changed my medication and I feel better now?</a:t>
            </a:r>
          </a:p>
          <a:p>
            <a:endParaRPr lang="en-AU" dirty="0"/>
          </a:p>
          <a:p>
            <a:r>
              <a:rPr lang="en-AU" dirty="0" smtClean="0"/>
              <a:t>“so, you’re feeling better because you changed your medication, is that right?”</a:t>
            </a:r>
            <a:endParaRPr lang="en-AU" dirty="0"/>
          </a:p>
        </p:txBody>
      </p:sp>
    </p:spTree>
    <p:extLst>
      <p:ext uri="{BB962C8B-B14F-4D97-AF65-F5344CB8AC3E}">
        <p14:creationId xmlns:p14="http://schemas.microsoft.com/office/powerpoint/2010/main" val="34363513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Supporting</a:t>
            </a:r>
            <a:endParaRPr lang="en-AU" dirty="0"/>
          </a:p>
        </p:txBody>
      </p:sp>
      <p:sp>
        <p:nvSpPr>
          <p:cNvPr id="3" name="Content Placeholder 2"/>
          <p:cNvSpPr>
            <a:spLocks noGrp="1"/>
          </p:cNvSpPr>
          <p:nvPr>
            <p:ph idx="1"/>
          </p:nvPr>
        </p:nvSpPr>
        <p:spPr/>
        <p:txBody>
          <a:bodyPr/>
          <a:lstStyle/>
          <a:p>
            <a:r>
              <a:rPr lang="en-AU" dirty="0" smtClean="0"/>
              <a:t>Acknowledging and identifying with a person’s situation through</a:t>
            </a:r>
          </a:p>
          <a:p>
            <a:pPr lvl="1"/>
            <a:r>
              <a:rPr lang="en-AU" dirty="0" smtClean="0"/>
              <a:t>Expressing empathy, agreement, praise, reassurance</a:t>
            </a:r>
          </a:p>
          <a:p>
            <a:pPr lvl="1"/>
            <a:r>
              <a:rPr lang="en-AU" dirty="0" smtClean="0"/>
              <a:t>Positive versus negative feedback</a:t>
            </a:r>
          </a:p>
          <a:p>
            <a:pPr lvl="2"/>
            <a:r>
              <a:rPr lang="en-AU" dirty="0" smtClean="0"/>
              <a:t>I’ve started working part-time and it’s going well so far</a:t>
            </a:r>
          </a:p>
          <a:p>
            <a:pPr lvl="2"/>
            <a:r>
              <a:rPr lang="en-AU" dirty="0" smtClean="0"/>
              <a:t>Well done.  What type of work are you doing?</a:t>
            </a:r>
          </a:p>
          <a:p>
            <a:pPr lvl="2"/>
            <a:r>
              <a:rPr lang="en-AU" dirty="0" smtClean="0"/>
              <a:t>On discharge from an order</a:t>
            </a:r>
          </a:p>
          <a:p>
            <a:pPr lvl="3"/>
            <a:r>
              <a:rPr lang="en-AU" dirty="0" smtClean="0"/>
              <a:t>Congratulations.  You deserve it!</a:t>
            </a:r>
            <a:endParaRPr lang="en-AU" dirty="0"/>
          </a:p>
        </p:txBody>
      </p:sp>
    </p:spTree>
    <p:extLst>
      <p:ext uri="{BB962C8B-B14F-4D97-AF65-F5344CB8AC3E}">
        <p14:creationId xmlns:p14="http://schemas.microsoft.com/office/powerpoint/2010/main" val="18615295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Speech and language</a:t>
            </a:r>
            <a:endParaRPr lang="en-AU" dirty="0"/>
          </a:p>
        </p:txBody>
      </p:sp>
      <p:sp>
        <p:nvSpPr>
          <p:cNvPr id="3" name="Content Placeholder 2"/>
          <p:cNvSpPr>
            <a:spLocks noGrp="1"/>
          </p:cNvSpPr>
          <p:nvPr>
            <p:ph idx="1"/>
          </p:nvPr>
        </p:nvSpPr>
        <p:spPr/>
        <p:txBody>
          <a:bodyPr/>
          <a:lstStyle/>
          <a:p>
            <a:r>
              <a:rPr lang="en-AU" dirty="0" smtClean="0"/>
              <a:t>Avoid technical, legal and medical language</a:t>
            </a:r>
          </a:p>
          <a:p>
            <a:endParaRPr lang="en-AU" dirty="0" smtClean="0"/>
          </a:p>
          <a:p>
            <a:r>
              <a:rPr lang="en-AU" dirty="0" smtClean="0"/>
              <a:t>Avoid qualifying positive statements with “but”</a:t>
            </a:r>
          </a:p>
          <a:p>
            <a:pPr lvl="1"/>
            <a:r>
              <a:rPr lang="en-AU" kern="1200" dirty="0"/>
              <a:t>‘It is great you stayed off drugs since your last appearance, but you missed an appointment with your counsellor.’</a:t>
            </a:r>
          </a:p>
          <a:p>
            <a:pPr lvl="1"/>
            <a:endParaRPr lang="en-AU" dirty="0" smtClean="0"/>
          </a:p>
        </p:txBody>
      </p:sp>
    </p:spTree>
    <p:extLst>
      <p:ext uri="{BB962C8B-B14F-4D97-AF65-F5344CB8AC3E}">
        <p14:creationId xmlns:p14="http://schemas.microsoft.com/office/powerpoint/2010/main" val="3124432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endParaRPr lang="en-AU" dirty="0"/>
          </a:p>
        </p:txBody>
      </p:sp>
      <p:sp>
        <p:nvSpPr>
          <p:cNvPr id="3" name="Content Placeholder 2"/>
          <p:cNvSpPr>
            <a:spLocks noGrp="1"/>
          </p:cNvSpPr>
          <p:nvPr>
            <p:ph idx="1"/>
          </p:nvPr>
        </p:nvSpPr>
        <p:spPr>
          <a:xfrm>
            <a:off x="1280757" y="1475402"/>
            <a:ext cx="8946541" cy="4195481"/>
          </a:xfrm>
        </p:spPr>
        <p:txBody>
          <a:bodyPr>
            <a:normAutofit/>
          </a:bodyPr>
          <a:lstStyle/>
          <a:p>
            <a:pPr marL="0" indent="0" algn="ctr">
              <a:buNone/>
            </a:pPr>
            <a:r>
              <a:rPr lang="en-AU" sz="2400" i="1" dirty="0"/>
              <a:t>‘What I try to do is to get some sense of the person I’m talking to and how they </a:t>
            </a:r>
            <a:r>
              <a:rPr lang="en-AU" sz="2400" i="1" dirty="0" smtClean="0"/>
              <a:t>would normally </a:t>
            </a:r>
            <a:r>
              <a:rPr lang="en-AU" sz="2400" i="1" dirty="0"/>
              <a:t>interact with other people and then work on those sorts of levels. We certainly are </a:t>
            </a:r>
            <a:r>
              <a:rPr lang="en-AU" sz="2400" i="1" dirty="0" smtClean="0"/>
              <a:t>in an </a:t>
            </a:r>
            <a:r>
              <a:rPr lang="en-AU" sz="2400" i="1" dirty="0"/>
              <a:t>environment where there is lots of jargon around so trying to de-jargonise, </a:t>
            </a:r>
            <a:r>
              <a:rPr lang="en-AU" sz="2400" i="1" dirty="0" smtClean="0"/>
              <a:t>particularly medical </a:t>
            </a:r>
            <a:r>
              <a:rPr lang="en-AU" sz="2400" i="1" dirty="0"/>
              <a:t>matters, is really important. Making sure people really do understand as best they </a:t>
            </a:r>
            <a:r>
              <a:rPr lang="en-AU" sz="2400" i="1" dirty="0" smtClean="0"/>
              <a:t>can what’s </a:t>
            </a:r>
            <a:r>
              <a:rPr lang="en-AU" sz="2400" i="1" dirty="0"/>
              <a:t>going on is important. And that varies enormously.’ </a:t>
            </a:r>
            <a:endParaRPr lang="en-AU" sz="2400" i="1" dirty="0" smtClean="0"/>
          </a:p>
          <a:p>
            <a:pPr marL="0" indent="0">
              <a:buNone/>
            </a:pPr>
            <a:r>
              <a:rPr lang="en-AU" sz="2400" i="1" dirty="0"/>
              <a:t>	</a:t>
            </a:r>
            <a:r>
              <a:rPr lang="en-AU" sz="2400" i="1" dirty="0" smtClean="0"/>
              <a:t>						([</a:t>
            </a:r>
            <a:r>
              <a:rPr lang="en-AU" sz="2400" i="1" dirty="0"/>
              <a:t>former] Victorian </a:t>
            </a:r>
            <a:r>
              <a:rPr lang="en-AU" sz="2400" i="1" dirty="0" smtClean="0"/>
              <a:t>MHRB President)</a:t>
            </a:r>
            <a:endParaRPr lang="en-AU" sz="2400" i="1" dirty="0"/>
          </a:p>
        </p:txBody>
      </p:sp>
    </p:spTree>
    <p:extLst>
      <p:ext uri="{BB962C8B-B14F-4D97-AF65-F5344CB8AC3E}">
        <p14:creationId xmlns:p14="http://schemas.microsoft.com/office/powerpoint/2010/main" val="9603285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Speech and language</a:t>
            </a:r>
            <a:endParaRPr lang="en-AU" dirty="0"/>
          </a:p>
        </p:txBody>
      </p:sp>
      <p:sp>
        <p:nvSpPr>
          <p:cNvPr id="3" name="Content Placeholder 2"/>
          <p:cNvSpPr>
            <a:spLocks noGrp="1"/>
          </p:cNvSpPr>
          <p:nvPr>
            <p:ph idx="1"/>
          </p:nvPr>
        </p:nvSpPr>
        <p:spPr/>
        <p:txBody>
          <a:bodyPr/>
          <a:lstStyle/>
          <a:p>
            <a:r>
              <a:rPr lang="en-AU" dirty="0"/>
              <a:t>Exercise caution in using “</a:t>
            </a:r>
            <a:r>
              <a:rPr lang="en-AU" dirty="0" smtClean="0"/>
              <a:t>you”</a:t>
            </a:r>
          </a:p>
          <a:p>
            <a:pPr lvl="1"/>
            <a:r>
              <a:rPr lang="en-AU" i="1" dirty="0"/>
              <a:t>Problematic: ‘How come you didn’t attend appointments with your case manager last month?’</a:t>
            </a:r>
          </a:p>
          <a:p>
            <a:pPr lvl="1"/>
            <a:r>
              <a:rPr lang="en-AU" i="1" dirty="0"/>
              <a:t>Better: ‘I’ve been told about some missed appointments with your case manager. What happened there</a:t>
            </a:r>
            <a:r>
              <a:rPr lang="en-AU" i="1" dirty="0" smtClean="0"/>
              <a:t>?’</a:t>
            </a:r>
          </a:p>
          <a:p>
            <a:r>
              <a:rPr lang="en-AU" dirty="0" smtClean="0"/>
              <a:t>Use </a:t>
            </a:r>
            <a:r>
              <a:rPr lang="en-AU" dirty="0"/>
              <a:t>of “we” and </a:t>
            </a:r>
            <a:r>
              <a:rPr lang="en-AU" dirty="0" smtClean="0"/>
              <a:t>humour</a:t>
            </a:r>
          </a:p>
          <a:p>
            <a:pPr lvl="1"/>
            <a:r>
              <a:rPr lang="en-AU" dirty="0" smtClean="0"/>
              <a:t>Can promote a sense of collaboration</a:t>
            </a:r>
          </a:p>
          <a:p>
            <a:pPr lvl="1"/>
            <a:r>
              <a:rPr lang="en-AU" dirty="0" smtClean="0"/>
              <a:t>Should not be used at the expense of participants</a:t>
            </a:r>
            <a:endParaRPr lang="en-AU" dirty="0"/>
          </a:p>
          <a:p>
            <a:endParaRPr lang="en-AU" dirty="0"/>
          </a:p>
        </p:txBody>
      </p:sp>
    </p:spTree>
    <p:extLst>
      <p:ext uri="{BB962C8B-B14F-4D97-AF65-F5344CB8AC3E}">
        <p14:creationId xmlns:p14="http://schemas.microsoft.com/office/powerpoint/2010/main" val="6110479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Practical listening skills</a:t>
            </a:r>
          </a:p>
        </p:txBody>
      </p:sp>
      <p:sp>
        <p:nvSpPr>
          <p:cNvPr id="3" name="Content Placeholder 2"/>
          <p:cNvSpPr>
            <a:spLocks noGrp="1"/>
          </p:cNvSpPr>
          <p:nvPr>
            <p:ph idx="1"/>
          </p:nvPr>
        </p:nvSpPr>
        <p:spPr/>
        <p:txBody>
          <a:bodyPr/>
          <a:lstStyle/>
          <a:p>
            <a:r>
              <a:rPr lang="en-AU" dirty="0"/>
              <a:t>Ways in which listening can be </a:t>
            </a:r>
            <a:r>
              <a:rPr lang="en-AU" dirty="0" smtClean="0"/>
              <a:t>impaired</a:t>
            </a:r>
          </a:p>
          <a:p>
            <a:pPr lvl="1"/>
            <a:r>
              <a:rPr lang="en-AU" dirty="0" smtClean="0"/>
              <a:t>Note-taking and reading files during the hearing</a:t>
            </a:r>
          </a:p>
          <a:p>
            <a:pPr lvl="2"/>
            <a:r>
              <a:rPr lang="en-AU" dirty="0" smtClean="0"/>
              <a:t>strategies</a:t>
            </a:r>
          </a:p>
          <a:p>
            <a:pPr lvl="1"/>
            <a:r>
              <a:rPr lang="en-AU" dirty="0" smtClean="0"/>
              <a:t>Non-verbal body language</a:t>
            </a:r>
          </a:p>
          <a:p>
            <a:pPr lvl="1"/>
            <a:r>
              <a:rPr lang="en-AU" dirty="0" smtClean="0"/>
              <a:t>Eye contact</a:t>
            </a:r>
          </a:p>
          <a:p>
            <a:pPr lvl="1"/>
            <a:r>
              <a:rPr lang="en-AU" dirty="0" smtClean="0"/>
              <a:t>Facial expressions</a:t>
            </a:r>
          </a:p>
        </p:txBody>
      </p:sp>
    </p:spTree>
    <p:extLst>
      <p:ext uri="{BB962C8B-B14F-4D97-AF65-F5344CB8AC3E}">
        <p14:creationId xmlns:p14="http://schemas.microsoft.com/office/powerpoint/2010/main" val="32535019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Blocking and interrupting</a:t>
            </a:r>
          </a:p>
        </p:txBody>
      </p:sp>
      <p:sp>
        <p:nvSpPr>
          <p:cNvPr id="3" name="Content Placeholder 2"/>
          <p:cNvSpPr>
            <a:spLocks noGrp="1"/>
          </p:cNvSpPr>
          <p:nvPr>
            <p:ph idx="1"/>
          </p:nvPr>
        </p:nvSpPr>
        <p:spPr/>
        <p:txBody>
          <a:bodyPr/>
          <a:lstStyle/>
          <a:p>
            <a:r>
              <a:rPr lang="en-AU" dirty="0" smtClean="0"/>
              <a:t>Exercise caution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2641" y="2582780"/>
            <a:ext cx="6157401" cy="4876800"/>
          </a:xfrm>
          <a:prstGeom prst="rect">
            <a:avLst/>
          </a:prstGeom>
        </p:spPr>
      </p:pic>
    </p:spTree>
    <p:extLst>
      <p:ext uri="{BB962C8B-B14F-4D97-AF65-F5344CB8AC3E}">
        <p14:creationId xmlns:p14="http://schemas.microsoft.com/office/powerpoint/2010/main" val="42006179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endParaRPr lang="en-AU" dirty="0"/>
          </a:p>
        </p:txBody>
      </p:sp>
      <p:sp>
        <p:nvSpPr>
          <p:cNvPr id="3" name="Content Placeholder 2"/>
          <p:cNvSpPr>
            <a:spLocks noGrp="1"/>
          </p:cNvSpPr>
          <p:nvPr>
            <p:ph idx="1"/>
          </p:nvPr>
        </p:nvSpPr>
        <p:spPr>
          <a:xfrm>
            <a:off x="788355" y="849085"/>
            <a:ext cx="10559143" cy="5159829"/>
          </a:xfrm>
        </p:spPr>
        <p:txBody>
          <a:bodyPr>
            <a:normAutofit lnSpcReduction="10000"/>
          </a:bodyPr>
          <a:lstStyle/>
          <a:p>
            <a:r>
              <a:rPr lang="en-AU" sz="2400" i="1" dirty="0"/>
              <a:t>But they didn’t seem to take very much notice of what I said.</a:t>
            </a:r>
          </a:p>
          <a:p>
            <a:r>
              <a:rPr lang="en-AU" sz="2400" dirty="0"/>
              <a:t>What made you think that?</a:t>
            </a:r>
          </a:p>
          <a:p>
            <a:r>
              <a:rPr lang="en-AU" sz="2400" i="1" dirty="0"/>
              <a:t>It was just their attitude. I wasn’t very happy at all. I felt I wasn’t allowed to talk. If I did </a:t>
            </a:r>
            <a:r>
              <a:rPr lang="en-AU" sz="2400" i="1" dirty="0" smtClean="0"/>
              <a:t>talk it </a:t>
            </a:r>
            <a:r>
              <a:rPr lang="en-AU" sz="2400" i="1" dirty="0"/>
              <a:t>was just that they were just listening and that was all.</a:t>
            </a:r>
          </a:p>
          <a:p>
            <a:r>
              <a:rPr lang="en-AU" sz="2400" dirty="0"/>
              <a:t>They weren’t hearing what you were saying? Is that what you mean?</a:t>
            </a:r>
          </a:p>
          <a:p>
            <a:r>
              <a:rPr lang="en-AU" sz="2400" i="1" dirty="0"/>
              <a:t>Yes.</a:t>
            </a:r>
          </a:p>
          <a:p>
            <a:r>
              <a:rPr lang="en-AU" sz="2400" dirty="0"/>
              <a:t>Was that something to do with their body language?</a:t>
            </a:r>
          </a:p>
          <a:p>
            <a:r>
              <a:rPr lang="en-AU" sz="2400" i="1" dirty="0"/>
              <a:t>It was just the way that he kept saying ‘yes, yes, yes, yes’ to me. Sort of interrupting me </a:t>
            </a:r>
            <a:r>
              <a:rPr lang="en-AU" sz="2400" i="1" dirty="0" smtClean="0"/>
              <a:t>when I </a:t>
            </a:r>
            <a:r>
              <a:rPr lang="en-AU" sz="2400" i="1" dirty="0"/>
              <a:t>was speaking. Yes we’ve heard that before from the person who advocated for me. Yet </a:t>
            </a:r>
            <a:r>
              <a:rPr lang="en-AU" sz="2400" i="1" dirty="0" smtClean="0"/>
              <a:t>they asked </a:t>
            </a:r>
            <a:r>
              <a:rPr lang="en-AU" sz="2400" i="1" dirty="0"/>
              <a:t>me to </a:t>
            </a:r>
            <a:r>
              <a:rPr lang="en-AU" sz="2400" i="1" dirty="0" smtClean="0"/>
              <a:t>speak</a:t>
            </a:r>
            <a:r>
              <a:rPr lang="en-AU" sz="2400" dirty="0" smtClean="0"/>
              <a:t>. </a:t>
            </a:r>
            <a:r>
              <a:rPr lang="en-AU" sz="2400" dirty="0"/>
              <a:t>(Victorian consumer, v17).</a:t>
            </a:r>
          </a:p>
        </p:txBody>
      </p:sp>
    </p:spTree>
    <p:extLst>
      <p:ext uri="{BB962C8B-B14F-4D97-AF65-F5344CB8AC3E}">
        <p14:creationId xmlns:p14="http://schemas.microsoft.com/office/powerpoint/2010/main" val="3032479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a:t>
            </a:r>
            <a:r>
              <a:rPr lang="en-AU" dirty="0" smtClean="0"/>
              <a:t> solution-focused approach – why?</a:t>
            </a:r>
            <a:endParaRPr lang="en-AU" dirty="0"/>
          </a:p>
        </p:txBody>
      </p:sp>
      <p:sp>
        <p:nvSpPr>
          <p:cNvPr id="3" name="Content Placeholder 2"/>
          <p:cNvSpPr>
            <a:spLocks noGrp="1"/>
          </p:cNvSpPr>
          <p:nvPr>
            <p:ph idx="1"/>
          </p:nvPr>
        </p:nvSpPr>
        <p:spPr>
          <a:xfrm>
            <a:off x="1066800" y="2286000"/>
            <a:ext cx="10363200" cy="3962400"/>
          </a:xfrm>
        </p:spPr>
        <p:txBody>
          <a:bodyPr/>
          <a:lstStyle/>
          <a:p>
            <a:r>
              <a:rPr lang="en-AU" sz="2400" dirty="0" smtClean="0"/>
              <a:t>Aims to engage participants in hearings as active partners in the discussion and decision-making process of a court and tribunal.</a:t>
            </a:r>
          </a:p>
          <a:p>
            <a:endParaRPr lang="en-AU" sz="2400" dirty="0" smtClean="0"/>
          </a:p>
          <a:p>
            <a:r>
              <a:rPr lang="en-AU" sz="2400" dirty="0" smtClean="0"/>
              <a:t>Based on the premise that the best outcomes are achieved when participants are key players in the formulation and implementation of plans to address the underlying issues.</a:t>
            </a:r>
          </a:p>
          <a:p>
            <a:endParaRPr lang="en-AU" sz="2400" dirty="0" smtClean="0"/>
          </a:p>
        </p:txBody>
      </p:sp>
    </p:spTree>
    <p:extLst>
      <p:ext uri="{BB962C8B-B14F-4D97-AF65-F5344CB8AC3E}">
        <p14:creationId xmlns:p14="http://schemas.microsoft.com/office/powerpoint/2010/main" val="17530768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Blocking and interrupting</a:t>
            </a:r>
          </a:p>
        </p:txBody>
      </p:sp>
      <p:sp>
        <p:nvSpPr>
          <p:cNvPr id="3" name="Content Placeholder 2"/>
          <p:cNvSpPr>
            <a:spLocks noGrp="1"/>
          </p:cNvSpPr>
          <p:nvPr>
            <p:ph idx="1"/>
          </p:nvPr>
        </p:nvSpPr>
        <p:spPr/>
        <p:txBody>
          <a:bodyPr/>
          <a:lstStyle/>
          <a:p>
            <a:r>
              <a:rPr lang="en-AU" dirty="0"/>
              <a:t>Interrupt respectfully when necessary	</a:t>
            </a:r>
          </a:p>
          <a:p>
            <a:pPr lvl="1"/>
            <a:r>
              <a:rPr lang="en-AU" i="1" dirty="0"/>
              <a:t>“you’ve made several points.  I want to make sure I’ve understood them”</a:t>
            </a:r>
          </a:p>
          <a:p>
            <a:pPr lvl="1"/>
            <a:r>
              <a:rPr lang="en-AU" i="1" dirty="0"/>
              <a:t>Thank the person for talking about the particular topic, which is clearly important to them. Ask them to now focus on another important matter (a different topic).</a:t>
            </a:r>
          </a:p>
          <a:p>
            <a:pPr lvl="1"/>
            <a:r>
              <a:rPr lang="en-AU" i="1" dirty="0"/>
              <a:t>Be transparent about the limits of a hearing.</a:t>
            </a:r>
            <a:r>
              <a:rPr lang="en-AU" dirty="0"/>
              <a:t> </a:t>
            </a:r>
            <a:endParaRPr lang="en-AU" i="1" dirty="0"/>
          </a:p>
          <a:p>
            <a:endParaRPr lang="en-AU" dirty="0"/>
          </a:p>
        </p:txBody>
      </p:sp>
    </p:spTree>
    <p:extLst>
      <p:ext uri="{BB962C8B-B14F-4D97-AF65-F5344CB8AC3E}">
        <p14:creationId xmlns:p14="http://schemas.microsoft.com/office/powerpoint/2010/main" val="15162083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 final word…</a:t>
            </a:r>
            <a:endParaRPr lang="en-AU" dirty="0"/>
          </a:p>
        </p:txBody>
      </p:sp>
      <p:sp>
        <p:nvSpPr>
          <p:cNvPr id="3" name="Content Placeholder 2"/>
          <p:cNvSpPr>
            <a:spLocks noGrp="1"/>
          </p:cNvSpPr>
          <p:nvPr>
            <p:ph idx="1"/>
          </p:nvPr>
        </p:nvSpPr>
        <p:spPr>
          <a:xfrm>
            <a:off x="1251284" y="2069432"/>
            <a:ext cx="9657348" cy="4507830"/>
          </a:xfrm>
        </p:spPr>
        <p:txBody>
          <a:bodyPr/>
          <a:lstStyle/>
          <a:p>
            <a:pPr marL="0" indent="0" algn="ctr">
              <a:buNone/>
            </a:pPr>
            <a:r>
              <a:rPr lang="en-AU" dirty="0" smtClean="0"/>
              <a:t>Interpersonal </a:t>
            </a:r>
            <a:r>
              <a:rPr lang="en-AU" dirty="0"/>
              <a:t>communication varies according to the circumstances and the personalities, backgrounds and needs of the people involved. People may well vary in what they value in empathetic communication. It is therefore important that judicial officers be sensitive to the individual situation of the participant and what he [sic] is saying and to the uniqueness of the interaction between the bench and each </a:t>
            </a:r>
            <a:r>
              <a:rPr lang="en-AU" dirty="0" smtClean="0"/>
              <a:t>participant. </a:t>
            </a:r>
          </a:p>
          <a:p>
            <a:pPr marL="0" indent="0">
              <a:buNone/>
            </a:pPr>
            <a:r>
              <a:rPr lang="en-AU" dirty="0" smtClean="0"/>
              <a:t>									</a:t>
            </a:r>
            <a:r>
              <a:rPr lang="en-AU" i="1" dirty="0" smtClean="0"/>
              <a:t>(The Bench Book, Dr Michael King, 2009)</a:t>
            </a:r>
            <a:endParaRPr lang="en-AU" i="1" dirty="0"/>
          </a:p>
        </p:txBody>
      </p:sp>
    </p:spTree>
    <p:extLst>
      <p:ext uri="{BB962C8B-B14F-4D97-AF65-F5344CB8AC3E}">
        <p14:creationId xmlns:p14="http://schemas.microsoft.com/office/powerpoint/2010/main" val="21542443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References</a:t>
            </a:r>
            <a:endParaRPr lang="en-AU" dirty="0"/>
          </a:p>
        </p:txBody>
      </p:sp>
      <p:sp>
        <p:nvSpPr>
          <p:cNvPr id="3" name="Content Placeholder 2"/>
          <p:cNvSpPr>
            <a:spLocks noGrp="1"/>
          </p:cNvSpPr>
          <p:nvPr>
            <p:ph idx="1"/>
          </p:nvPr>
        </p:nvSpPr>
        <p:spPr>
          <a:xfrm>
            <a:off x="1069446" y="1508760"/>
            <a:ext cx="9126114" cy="4587239"/>
          </a:xfrm>
        </p:spPr>
        <p:txBody>
          <a:bodyPr>
            <a:normAutofit/>
          </a:bodyPr>
          <a:lstStyle/>
          <a:p>
            <a:pPr marL="0" indent="0">
              <a:buNone/>
            </a:pPr>
            <a:r>
              <a:rPr lang="en-AU" dirty="0" smtClean="0"/>
              <a:t>Effective questioning strategies </a:t>
            </a:r>
            <a:r>
              <a:rPr lang="en-AU" dirty="0" smtClean="0"/>
              <a:t>and examples adapted from:</a:t>
            </a:r>
          </a:p>
          <a:p>
            <a:r>
              <a:rPr lang="en-AU" dirty="0" smtClean="0"/>
              <a:t>Mental </a:t>
            </a:r>
            <a:r>
              <a:rPr lang="en-AU" dirty="0"/>
              <a:t>Health Tribunal (2014). </a:t>
            </a:r>
            <a:r>
              <a:rPr lang="en-AU" i="1" dirty="0"/>
              <a:t>A guide to s</a:t>
            </a:r>
            <a:r>
              <a:rPr lang="en-AU" i="1" dirty="0" smtClean="0"/>
              <a:t>olution-focused hearings </a:t>
            </a:r>
            <a:r>
              <a:rPr lang="en-AU" i="1" dirty="0"/>
              <a:t>in the Mental Health Tribunal</a:t>
            </a:r>
            <a:r>
              <a:rPr lang="en-AU" i="1" dirty="0" smtClean="0"/>
              <a:t>. </a:t>
            </a:r>
            <a:r>
              <a:rPr lang="en-AU" dirty="0" smtClean="0"/>
              <a:t>Available at:  </a:t>
            </a:r>
            <a:r>
              <a:rPr lang="en-AU" i="1" dirty="0">
                <a:hlinkClick r:id="rId2"/>
              </a:rPr>
              <a:t>http://</a:t>
            </a:r>
            <a:r>
              <a:rPr lang="en-AU" i="1" dirty="0" smtClean="0">
                <a:hlinkClick r:id="rId2"/>
              </a:rPr>
              <a:t>www.mht.vic.gov.au/wp-content/uploads/2014/07/Solution-focused-hearings-guide.pdf</a:t>
            </a:r>
            <a:r>
              <a:rPr lang="en-AU" i="1" dirty="0" smtClean="0"/>
              <a:t> </a:t>
            </a:r>
            <a:endParaRPr lang="en-AU" i="1" dirty="0"/>
          </a:p>
          <a:p>
            <a:r>
              <a:rPr lang="en-AU" dirty="0" smtClean="0"/>
              <a:t>Carney, T., Tait, D., Perry, J., </a:t>
            </a:r>
            <a:r>
              <a:rPr lang="en-AU" dirty="0" err="1" smtClean="0"/>
              <a:t>Alikki</a:t>
            </a:r>
            <a:r>
              <a:rPr lang="en-AU" dirty="0" smtClean="0"/>
              <a:t>, V., &amp; </a:t>
            </a:r>
            <a:r>
              <a:rPr lang="en-AU" dirty="0" err="1" smtClean="0"/>
              <a:t>Beaupert</a:t>
            </a:r>
            <a:r>
              <a:rPr lang="en-AU" dirty="0" smtClean="0"/>
              <a:t>, F., (2011). </a:t>
            </a:r>
            <a:r>
              <a:rPr lang="en-AU" i="1" dirty="0" smtClean="0"/>
              <a:t>Australian Mental Health Tribunals: space for fairness, freedom, protection &amp; treatment? </a:t>
            </a:r>
            <a:r>
              <a:rPr lang="en-AU" dirty="0" smtClean="0"/>
              <a:t>Law and Justice Foundation of NSW, Adelaide.</a:t>
            </a:r>
          </a:p>
          <a:p>
            <a:r>
              <a:rPr lang="en-AU" dirty="0" smtClean="0"/>
              <a:t>King, M. (2009) </a:t>
            </a:r>
            <a:r>
              <a:rPr lang="en-AU" i="1" dirty="0" smtClean="0"/>
              <a:t>Solution-focused judging bench book.</a:t>
            </a:r>
            <a:r>
              <a:rPr lang="en-AU" dirty="0" smtClean="0"/>
              <a:t> Australasian Institute of Judicial Administration Incorporated, Melbourne</a:t>
            </a:r>
            <a:r>
              <a:rPr lang="en-AU" dirty="0" smtClean="0"/>
              <a:t>.</a:t>
            </a:r>
          </a:p>
          <a:p>
            <a:r>
              <a:rPr lang="en-AU" dirty="0" smtClean="0"/>
              <a:t>NHS (2012) </a:t>
            </a:r>
            <a:r>
              <a:rPr lang="en-AU" dirty="0" err="1" smtClean="0"/>
              <a:t>Skillful</a:t>
            </a:r>
            <a:r>
              <a:rPr lang="en-AU" dirty="0" smtClean="0"/>
              <a:t> questioning and active listening – e-learning module. Available at: </a:t>
            </a:r>
            <a:r>
              <a:rPr lang="en-AU" dirty="0" smtClean="0">
                <a:hlinkClick r:id="rId3"/>
              </a:rPr>
              <a:t>https</a:t>
            </a:r>
            <a:r>
              <a:rPr lang="en-AU" dirty="0">
                <a:hlinkClick r:id="rId3"/>
              </a:rPr>
              <a:t>://</a:t>
            </a:r>
            <a:r>
              <a:rPr lang="en-AU" dirty="0" smtClean="0">
                <a:hlinkClick r:id="rId3"/>
              </a:rPr>
              <a:t>faculty.londondeanery.ac.uk/e-learning/appraisal/skilful-questioning-and-active-listening</a:t>
            </a:r>
            <a:r>
              <a:rPr lang="en-AU" dirty="0" smtClean="0"/>
              <a:t> </a:t>
            </a:r>
            <a:endParaRPr lang="en-AU" dirty="0" smtClean="0"/>
          </a:p>
        </p:txBody>
      </p:sp>
    </p:spTree>
    <p:extLst>
      <p:ext uri="{BB962C8B-B14F-4D97-AF65-F5344CB8AC3E}">
        <p14:creationId xmlns:p14="http://schemas.microsoft.com/office/powerpoint/2010/main" val="893330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Communication</a:t>
            </a:r>
            <a:endParaRPr lang="en-AU" dirty="0"/>
          </a:p>
        </p:txBody>
      </p:sp>
      <p:sp>
        <p:nvSpPr>
          <p:cNvPr id="3" name="Content Placeholder 2"/>
          <p:cNvSpPr>
            <a:spLocks noGrp="1"/>
          </p:cNvSpPr>
          <p:nvPr>
            <p:ph idx="1"/>
          </p:nvPr>
        </p:nvSpPr>
        <p:spPr/>
        <p:txBody>
          <a:bodyPr/>
          <a:lstStyle/>
          <a:p>
            <a:r>
              <a:rPr lang="en-AU" dirty="0" smtClean="0"/>
              <a:t>Barriers to communication</a:t>
            </a:r>
          </a:p>
          <a:p>
            <a:pPr lvl="1"/>
            <a:r>
              <a:rPr lang="en-AU" dirty="0" smtClean="0"/>
              <a:t>Current </a:t>
            </a:r>
            <a:r>
              <a:rPr lang="en-AU" dirty="0"/>
              <a:t>mental state</a:t>
            </a:r>
          </a:p>
          <a:p>
            <a:pPr lvl="1"/>
            <a:r>
              <a:rPr lang="en-AU" dirty="0"/>
              <a:t>Stress levels</a:t>
            </a:r>
          </a:p>
          <a:p>
            <a:pPr lvl="1"/>
            <a:r>
              <a:rPr lang="en-AU" dirty="0"/>
              <a:t>Personality factors</a:t>
            </a:r>
          </a:p>
          <a:p>
            <a:pPr lvl="1"/>
            <a:r>
              <a:rPr lang="en-AU" dirty="0"/>
              <a:t>Cultural differences</a:t>
            </a:r>
          </a:p>
          <a:p>
            <a:endParaRPr lang="en-AU" dirty="0"/>
          </a:p>
        </p:txBody>
      </p:sp>
    </p:spTree>
    <p:extLst>
      <p:ext uri="{BB962C8B-B14F-4D97-AF65-F5344CB8AC3E}">
        <p14:creationId xmlns:p14="http://schemas.microsoft.com/office/powerpoint/2010/main" val="26764968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  </a:t>
            </a:r>
            <a:endParaRPr lang="en-AU" dirty="0"/>
          </a:p>
        </p:txBody>
      </p:sp>
      <p:sp>
        <p:nvSpPr>
          <p:cNvPr id="3" name="Content Placeholder 2"/>
          <p:cNvSpPr>
            <a:spLocks noGrp="1"/>
          </p:cNvSpPr>
          <p:nvPr>
            <p:ph idx="1"/>
          </p:nvPr>
        </p:nvSpPr>
        <p:spPr>
          <a:xfrm>
            <a:off x="2328862" y="2133600"/>
            <a:ext cx="8158163" cy="3962400"/>
          </a:xfrm>
        </p:spPr>
        <p:txBody>
          <a:bodyPr/>
          <a:lstStyle/>
          <a:p>
            <a:pPr marL="0" lvl="0" indent="0">
              <a:buNone/>
            </a:pPr>
            <a:r>
              <a:rPr lang="en-AU" dirty="0"/>
              <a:t>“to participate effectively in tribunal hearings depends on their capacity at the time, as well as their understanding of the tribunal’s function, their emotional state and the opportunity they are given to contribute”</a:t>
            </a:r>
          </a:p>
          <a:p>
            <a:pPr marL="0" lvl="0" indent="0" algn="r">
              <a:buNone/>
            </a:pPr>
            <a:r>
              <a:rPr lang="en-AU" dirty="0"/>
              <a:t>Carney et al, 2011</a:t>
            </a:r>
          </a:p>
          <a:p>
            <a:endParaRPr lang="en-AU" dirty="0"/>
          </a:p>
        </p:txBody>
      </p:sp>
    </p:spTree>
    <p:extLst>
      <p:ext uri="{BB962C8B-B14F-4D97-AF65-F5344CB8AC3E}">
        <p14:creationId xmlns:p14="http://schemas.microsoft.com/office/powerpoint/2010/main" val="5614343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Competency areas</a:t>
            </a:r>
            <a:endParaRPr lang="en-AU" dirty="0"/>
          </a:p>
        </p:txBody>
      </p:sp>
      <p:sp>
        <p:nvSpPr>
          <p:cNvPr id="3" name="Content Placeholder 2"/>
          <p:cNvSpPr>
            <a:spLocks noGrp="1"/>
          </p:cNvSpPr>
          <p:nvPr>
            <p:ph idx="1"/>
          </p:nvPr>
        </p:nvSpPr>
        <p:spPr/>
        <p:txBody>
          <a:bodyPr/>
          <a:lstStyle/>
          <a:p>
            <a:r>
              <a:rPr lang="en-AU" dirty="0" smtClean="0"/>
              <a:t>Forms of speech</a:t>
            </a:r>
          </a:p>
          <a:p>
            <a:r>
              <a:rPr lang="en-AU" dirty="0" smtClean="0"/>
              <a:t>Body language</a:t>
            </a:r>
          </a:p>
          <a:p>
            <a:r>
              <a:rPr lang="en-AU" dirty="0" smtClean="0"/>
              <a:t>Listening skills</a:t>
            </a:r>
            <a:endParaRPr lang="en-AU" dirty="0"/>
          </a:p>
        </p:txBody>
      </p:sp>
    </p:spTree>
    <p:extLst>
      <p:ext uri="{BB962C8B-B14F-4D97-AF65-F5344CB8AC3E}">
        <p14:creationId xmlns:p14="http://schemas.microsoft.com/office/powerpoint/2010/main" val="3773132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Strategies to promote effective and respectful dialogue</a:t>
            </a:r>
            <a:endParaRPr lang="en-AU" dirty="0"/>
          </a:p>
        </p:txBody>
      </p:sp>
      <p:sp>
        <p:nvSpPr>
          <p:cNvPr id="3" name="Content Placeholder 2"/>
          <p:cNvSpPr>
            <a:spLocks noGrp="1"/>
          </p:cNvSpPr>
          <p:nvPr>
            <p:ph idx="1"/>
          </p:nvPr>
        </p:nvSpPr>
        <p:spPr>
          <a:xfrm>
            <a:off x="1231649" y="2213339"/>
            <a:ext cx="8946541" cy="4195481"/>
          </a:xfrm>
        </p:spPr>
        <p:txBody>
          <a:bodyPr/>
          <a:lstStyle/>
          <a:p>
            <a:r>
              <a:rPr lang="en-AU" dirty="0" smtClean="0"/>
              <a:t>A judicial officer can use questions, statements, requests, single words or non-verbal prompts to promote dialogue with participants</a:t>
            </a:r>
          </a:p>
          <a:p>
            <a:r>
              <a:rPr lang="en-AU" dirty="0" smtClean="0"/>
              <a:t>The key is how to frame questions and other responses to avoid anti-therapeutic effects </a:t>
            </a:r>
            <a:r>
              <a:rPr lang="en-AU" i="1" dirty="0" smtClean="0"/>
              <a:t>(Kings Bench Book)</a:t>
            </a:r>
            <a:endParaRPr lang="en-AU" i="1" dirty="0"/>
          </a:p>
        </p:txBody>
      </p:sp>
    </p:spTree>
    <p:extLst>
      <p:ext uri="{BB962C8B-B14F-4D97-AF65-F5344CB8AC3E}">
        <p14:creationId xmlns:p14="http://schemas.microsoft.com/office/powerpoint/2010/main" val="3213220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Use of questions</a:t>
            </a:r>
            <a:endParaRPr lang="en-AU" dirty="0"/>
          </a:p>
        </p:txBody>
      </p:sp>
      <p:sp>
        <p:nvSpPr>
          <p:cNvPr id="3" name="Content Placeholder 2"/>
          <p:cNvSpPr>
            <a:spLocks noGrp="1"/>
          </p:cNvSpPr>
          <p:nvPr>
            <p:ph idx="1"/>
          </p:nvPr>
        </p:nvSpPr>
        <p:spPr>
          <a:xfrm>
            <a:off x="914399" y="1894114"/>
            <a:ext cx="10363200" cy="3962400"/>
          </a:xfrm>
        </p:spPr>
        <p:txBody>
          <a:bodyPr>
            <a:normAutofit/>
          </a:bodyPr>
          <a:lstStyle/>
          <a:p>
            <a:r>
              <a:rPr lang="en-AU" sz="2400" dirty="0"/>
              <a:t>Asking the right questions at the right time will help you gather better information, build stronger relations and manage people more effectively; it can also help to avoid misunderstandings and diffuse difficult situations. </a:t>
            </a:r>
            <a:endParaRPr lang="en-AU" sz="2400" dirty="0" smtClean="0"/>
          </a:p>
          <a:p>
            <a:r>
              <a:rPr lang="en-AU" sz="2400" dirty="0"/>
              <a:t>A skilled questioner will have a clear strategy and formulate questions in advance. Questions that lawyers ask in interviews with clients, for example, will nearly always be non-leading questions but a good lawyer will know when to use another style of question. </a:t>
            </a:r>
          </a:p>
          <a:p>
            <a:endParaRPr lang="en-AU" dirty="0" smtClean="0"/>
          </a:p>
        </p:txBody>
      </p:sp>
    </p:spTree>
    <p:extLst>
      <p:ext uri="{BB962C8B-B14F-4D97-AF65-F5344CB8AC3E}">
        <p14:creationId xmlns:p14="http://schemas.microsoft.com/office/powerpoint/2010/main" val="29710101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Use of questions</a:t>
            </a:r>
            <a:endParaRPr lang="en-AU" dirty="0"/>
          </a:p>
        </p:txBody>
      </p:sp>
      <p:sp>
        <p:nvSpPr>
          <p:cNvPr id="3" name="Content Placeholder 2"/>
          <p:cNvSpPr>
            <a:spLocks noGrp="1"/>
          </p:cNvSpPr>
          <p:nvPr>
            <p:ph idx="1"/>
          </p:nvPr>
        </p:nvSpPr>
        <p:spPr/>
        <p:txBody>
          <a:bodyPr/>
          <a:lstStyle/>
          <a:p>
            <a:r>
              <a:rPr lang="en-AU" dirty="0"/>
              <a:t>There are some general guidelines that are always applicable:</a:t>
            </a:r>
          </a:p>
          <a:p>
            <a:pPr lvl="1"/>
            <a:r>
              <a:rPr lang="en-AU" dirty="0"/>
              <a:t>Ask only one question at a time</a:t>
            </a:r>
          </a:p>
          <a:p>
            <a:pPr lvl="1"/>
            <a:r>
              <a:rPr lang="en-AU" dirty="0"/>
              <a:t>Use simple words</a:t>
            </a:r>
          </a:p>
          <a:p>
            <a:pPr lvl="1"/>
            <a:r>
              <a:rPr lang="en-AU" dirty="0"/>
              <a:t>Use short questions</a:t>
            </a:r>
          </a:p>
          <a:p>
            <a:pPr lvl="1"/>
            <a:r>
              <a:rPr lang="en-AU" dirty="0"/>
              <a:t>Give the other person enough time to respond – they may need some thinking time</a:t>
            </a:r>
          </a:p>
          <a:p>
            <a:endParaRPr lang="en-AU" dirty="0"/>
          </a:p>
        </p:txBody>
      </p:sp>
    </p:spTree>
    <p:extLst>
      <p:ext uri="{BB962C8B-B14F-4D97-AF65-F5344CB8AC3E}">
        <p14:creationId xmlns:p14="http://schemas.microsoft.com/office/powerpoint/2010/main" val="29174325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A207AED3-9ABC-4A18-9978-A59B65688B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170</TotalTime>
  <Words>1537</Words>
  <Application>Microsoft Office PowerPoint</Application>
  <PresentationFormat>Custom</PresentationFormat>
  <Paragraphs>205</Paragraphs>
  <Slides>32</Slides>
  <Notes>29</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Ion</vt:lpstr>
      <vt:lpstr>Effective Questioning for Eliciting Information from Witnesses in Tribunal Hearings</vt:lpstr>
      <vt:lpstr> </vt:lpstr>
      <vt:lpstr>A solution-focused approach – why?</vt:lpstr>
      <vt:lpstr>Communication</vt:lpstr>
      <vt:lpstr>  </vt:lpstr>
      <vt:lpstr>Competency areas</vt:lpstr>
      <vt:lpstr>Strategies to promote effective and respectful dialogue</vt:lpstr>
      <vt:lpstr>Use of questions</vt:lpstr>
      <vt:lpstr>Use of questions</vt:lpstr>
      <vt:lpstr> Use of questions</vt:lpstr>
      <vt:lpstr>Closed questions</vt:lpstr>
      <vt:lpstr>Use of questions</vt:lpstr>
      <vt:lpstr>Open questions</vt:lpstr>
      <vt:lpstr>Use of questions</vt:lpstr>
      <vt:lpstr>Asking questions about sensitive matters</vt:lpstr>
      <vt:lpstr>Funnelling</vt:lpstr>
      <vt:lpstr>Funnelling</vt:lpstr>
      <vt:lpstr>  </vt:lpstr>
      <vt:lpstr>The use of single words or phrases</vt:lpstr>
      <vt:lpstr>Making a statement</vt:lpstr>
      <vt:lpstr>Other solution-focused techniques</vt:lpstr>
      <vt:lpstr>Paraphrasing</vt:lpstr>
      <vt:lpstr>Supporting</vt:lpstr>
      <vt:lpstr>Speech and language</vt:lpstr>
      <vt:lpstr>  </vt:lpstr>
      <vt:lpstr>Speech and language</vt:lpstr>
      <vt:lpstr>Practical listening skills</vt:lpstr>
      <vt:lpstr>Blocking and interrupting</vt:lpstr>
      <vt:lpstr>  </vt:lpstr>
      <vt:lpstr>Blocking and interrupting</vt:lpstr>
      <vt:lpstr>A final word…</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angelad4</dc:creator>
  <cp:lastModifiedBy>Angela Dixon</cp:lastModifiedBy>
  <cp:revision>32</cp:revision>
  <dcterms:created xsi:type="dcterms:W3CDTF">2015-08-18T10:37:21Z</dcterms:created>
  <dcterms:modified xsi:type="dcterms:W3CDTF">2018-11-20T06:01:08Z</dcterms:modified>
</cp:coreProperties>
</file>